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1" r:id="rId1"/>
    <p:sldMasterId id="2147484219" r:id="rId2"/>
    <p:sldMasterId id="2147484231" r:id="rId3"/>
    <p:sldMasterId id="2147483705" r:id="rId4"/>
  </p:sldMasterIdLst>
  <p:notesMasterIdLst>
    <p:notesMasterId r:id="rId20"/>
  </p:notesMasterIdLst>
  <p:handoutMasterIdLst>
    <p:handoutMasterId r:id="rId21"/>
  </p:handoutMasterIdLst>
  <p:sldIdLst>
    <p:sldId id="305" r:id="rId5"/>
    <p:sldId id="315" r:id="rId6"/>
    <p:sldId id="317" r:id="rId7"/>
    <p:sldId id="316" r:id="rId8"/>
    <p:sldId id="323" r:id="rId9"/>
    <p:sldId id="318" r:id="rId10"/>
    <p:sldId id="328" r:id="rId11"/>
    <p:sldId id="329" r:id="rId12"/>
    <p:sldId id="330" r:id="rId13"/>
    <p:sldId id="331" r:id="rId14"/>
    <p:sldId id="332" r:id="rId15"/>
    <p:sldId id="333" r:id="rId16"/>
    <p:sldId id="324" r:id="rId17"/>
    <p:sldId id="322" r:id="rId18"/>
    <p:sldId id="327" r:id="rId19"/>
  </p:sldIdLst>
  <p:sldSz cx="9144000" cy="6858000" type="screen4x3"/>
  <p:notesSz cx="6950075" cy="92360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/>
        <a:cs typeface="ＭＳ Ｐゴシック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/>
        <a:cs typeface="ＭＳ Ｐゴシック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/>
        <a:cs typeface="ＭＳ Ｐゴシック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/>
        <a:cs typeface="ＭＳ Ｐゴシック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/>
        <a:cs typeface="ＭＳ Ｐゴシック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/>
        <a:cs typeface="ＭＳ Ｐゴシック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/>
        <a:cs typeface="ＭＳ Ｐゴシック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/>
        <a:cs typeface="ＭＳ Ｐゴシック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/>
        <a:cs typeface="ＭＳ Ｐゴシック"/>
      </a:defRPr>
    </a:lvl9pPr>
  </p:defaultTextStyle>
  <p:extLst>
    <p:ext uri="{EFAFB233-063F-42B5-8137-9DF3F51BA10A}">
      <p15:sldGuideLst xmlns:p15="http://schemas.microsoft.com/office/powerpoint/2012/main">
        <p15:guide id="1" orient="horz" pos="62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18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3F6C"/>
    <a:srgbClr val="1A4A7E"/>
    <a:srgbClr val="00A84C"/>
    <a:srgbClr val="00B468"/>
    <a:srgbClr val="FF0000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5" autoAdjust="0"/>
    <p:restoredTop sz="94705" autoAdjust="0"/>
  </p:normalViewPr>
  <p:slideViewPr>
    <p:cSldViewPr>
      <p:cViewPr varScale="1">
        <p:scale>
          <a:sx n="108" d="100"/>
          <a:sy n="108" d="100"/>
        </p:scale>
        <p:origin x="1770" y="108"/>
      </p:cViewPr>
      <p:guideLst>
        <p:guide orient="horz" pos="62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3168" y="-91"/>
      </p:cViewPr>
      <p:guideLst>
        <p:guide orient="horz" pos="2909"/>
        <p:guide pos="218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8838AC-FD60-4F72-9ECC-DF68851CB000}" type="doc">
      <dgm:prSet loTypeId="urn:microsoft.com/office/officeart/2005/8/layout/hierarchy4" loCatId="hierarchy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870E0BB0-386A-47B6-93D1-6522466133D5}">
      <dgm:prSet phldrT="[Text]" custT="1"/>
      <dgm:spPr/>
      <dgm:t>
        <a:bodyPr/>
        <a:lstStyle/>
        <a:p>
          <a:r>
            <a:rPr lang="en-US" sz="2400" b="1" dirty="0"/>
            <a:t>Frank </a:t>
          </a:r>
          <a:r>
            <a:rPr lang="en-US" sz="2400" b="1" dirty="0" err="1"/>
            <a:t>Czajka</a:t>
          </a:r>
          <a:endParaRPr lang="en-US" sz="2400" b="1" dirty="0"/>
        </a:p>
        <a:p>
          <a:r>
            <a:rPr lang="en-US" sz="2000" dirty="0"/>
            <a:t>Division President</a:t>
          </a:r>
        </a:p>
      </dgm:t>
    </dgm:pt>
    <dgm:pt modelId="{C87DB490-B3E4-4CB0-8504-F23244FAA414}" type="parTrans" cxnId="{7E91943D-6C04-4C53-8C08-C815C33FCD9F}">
      <dgm:prSet/>
      <dgm:spPr/>
      <dgm:t>
        <a:bodyPr/>
        <a:lstStyle/>
        <a:p>
          <a:endParaRPr lang="en-US"/>
        </a:p>
      </dgm:t>
    </dgm:pt>
    <dgm:pt modelId="{C8F8E2F5-7845-4CB2-BA47-A25022181E9E}" type="sibTrans" cxnId="{7E91943D-6C04-4C53-8C08-C815C33FCD9F}">
      <dgm:prSet/>
      <dgm:spPr/>
      <dgm:t>
        <a:bodyPr/>
        <a:lstStyle/>
        <a:p>
          <a:endParaRPr lang="en-US"/>
        </a:p>
      </dgm:t>
    </dgm:pt>
    <dgm:pt modelId="{2295D904-A650-48F1-9F38-CF30F5F13C7B}" type="asst">
      <dgm:prSet phldrT="[Text]" custT="1"/>
      <dgm:spPr/>
      <dgm:t>
        <a:bodyPr/>
        <a:lstStyle/>
        <a:p>
          <a:r>
            <a:rPr lang="en-US" sz="2400" b="1" dirty="0"/>
            <a:t>Steve </a:t>
          </a:r>
          <a:r>
            <a:rPr lang="en-US" sz="2400" b="1" dirty="0" err="1"/>
            <a:t>Bettis</a:t>
          </a:r>
          <a:endParaRPr lang="en-US" sz="2400" b="1" dirty="0"/>
        </a:p>
        <a:p>
          <a:r>
            <a:rPr lang="en-US" sz="2000" dirty="0"/>
            <a:t>VP of Operations</a:t>
          </a:r>
        </a:p>
      </dgm:t>
    </dgm:pt>
    <dgm:pt modelId="{A525F4A9-CFC6-43EF-B721-914D21627CCD}" type="parTrans" cxnId="{0C0C81D6-2AF8-4D79-B640-6B9E3EF03B05}">
      <dgm:prSet/>
      <dgm:spPr/>
      <dgm:t>
        <a:bodyPr/>
        <a:lstStyle/>
        <a:p>
          <a:endParaRPr lang="en-US"/>
        </a:p>
      </dgm:t>
    </dgm:pt>
    <dgm:pt modelId="{3D87ACCA-711A-402F-8B03-81ED82573430}" type="sibTrans" cxnId="{0C0C81D6-2AF8-4D79-B640-6B9E3EF03B05}">
      <dgm:prSet/>
      <dgm:spPr/>
      <dgm:t>
        <a:bodyPr/>
        <a:lstStyle/>
        <a:p>
          <a:endParaRPr lang="en-US"/>
        </a:p>
      </dgm:t>
    </dgm:pt>
    <dgm:pt modelId="{4F08FBBB-8F93-4A1D-BE83-274DE384958C}">
      <dgm:prSet phldrT="[Text]" custT="1"/>
      <dgm:spPr/>
      <dgm:t>
        <a:bodyPr/>
        <a:lstStyle/>
        <a:p>
          <a:r>
            <a:rPr lang="en-US" sz="2400" b="1" dirty="0"/>
            <a:t>Eric Nyquist</a:t>
          </a:r>
        </a:p>
        <a:p>
          <a:r>
            <a:rPr lang="en-US" sz="2000" dirty="0"/>
            <a:t>Director of Engineering, MECOP Representative</a:t>
          </a:r>
        </a:p>
      </dgm:t>
    </dgm:pt>
    <dgm:pt modelId="{52C63E3F-E346-48FA-99CC-8D8F86483CDE}" type="parTrans" cxnId="{638D2C1C-AFDC-4E24-BCE6-59B84A4FD27B}">
      <dgm:prSet/>
      <dgm:spPr/>
      <dgm:t>
        <a:bodyPr/>
        <a:lstStyle/>
        <a:p>
          <a:endParaRPr lang="en-US"/>
        </a:p>
      </dgm:t>
    </dgm:pt>
    <dgm:pt modelId="{69375287-CD7B-48EF-8575-572F6F4CA547}" type="sibTrans" cxnId="{638D2C1C-AFDC-4E24-BCE6-59B84A4FD27B}">
      <dgm:prSet/>
      <dgm:spPr/>
      <dgm:t>
        <a:bodyPr/>
        <a:lstStyle/>
        <a:p>
          <a:endParaRPr lang="en-US"/>
        </a:p>
      </dgm:t>
    </dgm:pt>
    <dgm:pt modelId="{17551588-8FF8-40E2-A7A3-A477FB783863}">
      <dgm:prSet phldrT="[Text]" custT="1"/>
      <dgm:spPr/>
      <dgm:t>
        <a:bodyPr/>
        <a:lstStyle/>
        <a:p>
          <a:r>
            <a:rPr lang="en-US" sz="2400" b="1" dirty="0"/>
            <a:t>Loren Eby</a:t>
          </a:r>
        </a:p>
        <a:p>
          <a:r>
            <a:rPr lang="en-US" sz="2000" dirty="0"/>
            <a:t>Product Development (PD) Lab Manager, Mentor</a:t>
          </a:r>
        </a:p>
      </dgm:t>
    </dgm:pt>
    <dgm:pt modelId="{B8FE62F2-F54E-4334-A4AD-669A466D77EE}" type="parTrans" cxnId="{66D7254E-A6A1-4736-A090-FCDDC1C9D3A2}">
      <dgm:prSet/>
      <dgm:spPr/>
      <dgm:t>
        <a:bodyPr/>
        <a:lstStyle/>
        <a:p>
          <a:endParaRPr lang="en-US"/>
        </a:p>
      </dgm:t>
    </dgm:pt>
    <dgm:pt modelId="{77855F85-6646-4CBC-8BB0-E7898F919686}" type="sibTrans" cxnId="{66D7254E-A6A1-4736-A090-FCDDC1C9D3A2}">
      <dgm:prSet/>
      <dgm:spPr/>
      <dgm:t>
        <a:bodyPr/>
        <a:lstStyle/>
        <a:p>
          <a:endParaRPr lang="en-US"/>
        </a:p>
      </dgm:t>
    </dgm:pt>
    <dgm:pt modelId="{28046E46-2067-43EF-A307-A80CD7DA3DB5}">
      <dgm:prSet phldrT="[Text]" custT="1"/>
      <dgm:spPr/>
      <dgm:t>
        <a:bodyPr/>
        <a:lstStyle/>
        <a:p>
          <a:r>
            <a:rPr lang="en-US" sz="2400" b="1" dirty="0"/>
            <a:t>Jessica </a:t>
          </a:r>
          <a:r>
            <a:rPr lang="en-US" sz="2400" b="1" dirty="0" err="1"/>
            <a:t>dela</a:t>
          </a:r>
          <a:r>
            <a:rPr lang="en-US" sz="2400" b="1" dirty="0"/>
            <a:t> Cruz</a:t>
          </a:r>
        </a:p>
        <a:p>
          <a:r>
            <a:rPr lang="en-US" sz="2000" dirty="0"/>
            <a:t>PD MECOP Intern</a:t>
          </a:r>
        </a:p>
      </dgm:t>
    </dgm:pt>
    <dgm:pt modelId="{17FEE00B-3AAC-4352-A0B9-D845381A84AB}" type="parTrans" cxnId="{E5627620-6C03-4D53-9077-7CB14D958FFC}">
      <dgm:prSet/>
      <dgm:spPr/>
      <dgm:t>
        <a:bodyPr/>
        <a:lstStyle/>
        <a:p>
          <a:endParaRPr lang="en-US"/>
        </a:p>
      </dgm:t>
    </dgm:pt>
    <dgm:pt modelId="{B3469866-3AF9-4D04-961C-975BDE139BA5}" type="sibTrans" cxnId="{E5627620-6C03-4D53-9077-7CB14D958FFC}">
      <dgm:prSet/>
      <dgm:spPr/>
      <dgm:t>
        <a:bodyPr/>
        <a:lstStyle/>
        <a:p>
          <a:endParaRPr lang="en-US"/>
        </a:p>
      </dgm:t>
    </dgm:pt>
    <dgm:pt modelId="{0C64A201-3948-4648-9D93-B8E78C96EBFA}" type="pres">
      <dgm:prSet presAssocID="{D08838AC-FD60-4F72-9ECC-DF68851CB000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CABF20C-DCD1-4333-AEC1-D571EBABCAC3}" type="pres">
      <dgm:prSet presAssocID="{870E0BB0-386A-47B6-93D1-6522466133D5}" presName="vertOne" presStyleCnt="0"/>
      <dgm:spPr/>
    </dgm:pt>
    <dgm:pt modelId="{B44A436E-E5C1-4B5B-9F6E-DBF175CCAD6F}" type="pres">
      <dgm:prSet presAssocID="{870E0BB0-386A-47B6-93D1-6522466133D5}" presName="txOne" presStyleLbl="node0" presStyleIdx="0" presStyleCnt="1" custLinFactNeighborX="-1700" custLinFactNeighborY="-15766">
        <dgm:presLayoutVars>
          <dgm:chPref val="3"/>
        </dgm:presLayoutVars>
      </dgm:prSet>
      <dgm:spPr/>
    </dgm:pt>
    <dgm:pt modelId="{95DCCE7E-E9A8-494B-B1B5-72F9914D5E87}" type="pres">
      <dgm:prSet presAssocID="{870E0BB0-386A-47B6-93D1-6522466133D5}" presName="parTransOne" presStyleCnt="0"/>
      <dgm:spPr/>
    </dgm:pt>
    <dgm:pt modelId="{4F435B1F-6467-4C8F-8159-BB6C9C27D147}" type="pres">
      <dgm:prSet presAssocID="{870E0BB0-386A-47B6-93D1-6522466133D5}" presName="horzOne" presStyleCnt="0"/>
      <dgm:spPr/>
    </dgm:pt>
    <dgm:pt modelId="{DB79A43F-BA02-43C2-A4A1-C657BC6F3458}" type="pres">
      <dgm:prSet presAssocID="{2295D904-A650-48F1-9F38-CF30F5F13C7B}" presName="vertTwo" presStyleCnt="0"/>
      <dgm:spPr/>
    </dgm:pt>
    <dgm:pt modelId="{5312B50A-E8DB-4C10-B246-E9447BEAB121}" type="pres">
      <dgm:prSet presAssocID="{2295D904-A650-48F1-9F38-CF30F5F13C7B}" presName="txTwo" presStyleLbl="asst1" presStyleIdx="0" presStyleCnt="1">
        <dgm:presLayoutVars>
          <dgm:chPref val="3"/>
        </dgm:presLayoutVars>
      </dgm:prSet>
      <dgm:spPr/>
    </dgm:pt>
    <dgm:pt modelId="{5D9755BD-FC3E-4B60-A8B3-2AB6DECB69A5}" type="pres">
      <dgm:prSet presAssocID="{2295D904-A650-48F1-9F38-CF30F5F13C7B}" presName="parTransTwo" presStyleCnt="0"/>
      <dgm:spPr/>
    </dgm:pt>
    <dgm:pt modelId="{0BA9EB1E-507E-479D-BB35-265E00A5A221}" type="pres">
      <dgm:prSet presAssocID="{2295D904-A650-48F1-9F38-CF30F5F13C7B}" presName="horzTwo" presStyleCnt="0"/>
      <dgm:spPr/>
    </dgm:pt>
    <dgm:pt modelId="{1D88B920-7E77-4FDE-9A1F-0331CD788945}" type="pres">
      <dgm:prSet presAssocID="{4F08FBBB-8F93-4A1D-BE83-274DE384958C}" presName="vertThree" presStyleCnt="0"/>
      <dgm:spPr/>
    </dgm:pt>
    <dgm:pt modelId="{52E915B2-E583-4975-8C5F-B96B524E0F67}" type="pres">
      <dgm:prSet presAssocID="{4F08FBBB-8F93-4A1D-BE83-274DE384958C}" presName="txThree" presStyleLbl="node3" presStyleIdx="0" presStyleCnt="1">
        <dgm:presLayoutVars>
          <dgm:chPref val="3"/>
        </dgm:presLayoutVars>
      </dgm:prSet>
      <dgm:spPr/>
    </dgm:pt>
    <dgm:pt modelId="{4190B6B6-3065-4644-B9EC-27EE1C8CDECB}" type="pres">
      <dgm:prSet presAssocID="{4F08FBBB-8F93-4A1D-BE83-274DE384958C}" presName="parTransThree" presStyleCnt="0"/>
      <dgm:spPr/>
    </dgm:pt>
    <dgm:pt modelId="{B532B276-52E2-407A-B09E-DDD08C4AD814}" type="pres">
      <dgm:prSet presAssocID="{4F08FBBB-8F93-4A1D-BE83-274DE384958C}" presName="horzThree" presStyleCnt="0"/>
      <dgm:spPr/>
    </dgm:pt>
    <dgm:pt modelId="{D15E2344-28B1-48CA-BE42-8A27D6447401}" type="pres">
      <dgm:prSet presAssocID="{17551588-8FF8-40E2-A7A3-A477FB783863}" presName="vertFour" presStyleCnt="0">
        <dgm:presLayoutVars>
          <dgm:chPref val="3"/>
        </dgm:presLayoutVars>
      </dgm:prSet>
      <dgm:spPr/>
    </dgm:pt>
    <dgm:pt modelId="{172BF091-97C4-4BC1-8695-3FCAF525B863}" type="pres">
      <dgm:prSet presAssocID="{17551588-8FF8-40E2-A7A3-A477FB783863}" presName="txFour" presStyleLbl="node4" presStyleIdx="0" presStyleCnt="2">
        <dgm:presLayoutVars>
          <dgm:chPref val="3"/>
        </dgm:presLayoutVars>
      </dgm:prSet>
      <dgm:spPr/>
    </dgm:pt>
    <dgm:pt modelId="{A8EC5E81-33CD-49B1-A6C2-40E675687D6B}" type="pres">
      <dgm:prSet presAssocID="{17551588-8FF8-40E2-A7A3-A477FB783863}" presName="parTransFour" presStyleCnt="0"/>
      <dgm:spPr/>
    </dgm:pt>
    <dgm:pt modelId="{79C36847-8510-4240-8D85-894FF52DE97A}" type="pres">
      <dgm:prSet presAssocID="{17551588-8FF8-40E2-A7A3-A477FB783863}" presName="horzFour" presStyleCnt="0"/>
      <dgm:spPr/>
    </dgm:pt>
    <dgm:pt modelId="{3C021923-A620-447A-8BCB-404479B12729}" type="pres">
      <dgm:prSet presAssocID="{28046E46-2067-43EF-A307-A80CD7DA3DB5}" presName="vertFour" presStyleCnt="0">
        <dgm:presLayoutVars>
          <dgm:chPref val="3"/>
        </dgm:presLayoutVars>
      </dgm:prSet>
      <dgm:spPr/>
    </dgm:pt>
    <dgm:pt modelId="{F7C789BC-4B09-4619-8A96-5426DE19E2C8}" type="pres">
      <dgm:prSet presAssocID="{28046E46-2067-43EF-A307-A80CD7DA3DB5}" presName="txFour" presStyleLbl="node4" presStyleIdx="1" presStyleCnt="2">
        <dgm:presLayoutVars>
          <dgm:chPref val="3"/>
        </dgm:presLayoutVars>
      </dgm:prSet>
      <dgm:spPr/>
    </dgm:pt>
    <dgm:pt modelId="{2C8DB3BF-E856-47F0-8318-EB12F82C37B7}" type="pres">
      <dgm:prSet presAssocID="{28046E46-2067-43EF-A307-A80CD7DA3DB5}" presName="horzFour" presStyleCnt="0"/>
      <dgm:spPr/>
    </dgm:pt>
  </dgm:ptLst>
  <dgm:cxnLst>
    <dgm:cxn modelId="{638D2C1C-AFDC-4E24-BCE6-59B84A4FD27B}" srcId="{2295D904-A650-48F1-9F38-CF30F5F13C7B}" destId="{4F08FBBB-8F93-4A1D-BE83-274DE384958C}" srcOrd="0" destOrd="0" parTransId="{52C63E3F-E346-48FA-99CC-8D8F86483CDE}" sibTransId="{69375287-CD7B-48EF-8575-572F6F4CA547}"/>
    <dgm:cxn modelId="{E5627620-6C03-4D53-9077-7CB14D958FFC}" srcId="{17551588-8FF8-40E2-A7A3-A477FB783863}" destId="{28046E46-2067-43EF-A307-A80CD7DA3DB5}" srcOrd="0" destOrd="0" parTransId="{17FEE00B-3AAC-4352-A0B9-D845381A84AB}" sibTransId="{B3469866-3AF9-4D04-961C-975BDE139BA5}"/>
    <dgm:cxn modelId="{7E91943D-6C04-4C53-8C08-C815C33FCD9F}" srcId="{D08838AC-FD60-4F72-9ECC-DF68851CB000}" destId="{870E0BB0-386A-47B6-93D1-6522466133D5}" srcOrd="0" destOrd="0" parTransId="{C87DB490-B3E4-4CB0-8504-F23244FAA414}" sibTransId="{C8F8E2F5-7845-4CB2-BA47-A25022181E9E}"/>
    <dgm:cxn modelId="{A8EE034A-500B-4B2E-B93C-AE855A77ECAD}" type="presOf" srcId="{870E0BB0-386A-47B6-93D1-6522466133D5}" destId="{B44A436E-E5C1-4B5B-9F6E-DBF175CCAD6F}" srcOrd="0" destOrd="0" presId="urn:microsoft.com/office/officeart/2005/8/layout/hierarchy4"/>
    <dgm:cxn modelId="{A401126D-31A7-4358-8022-570151904CFA}" type="presOf" srcId="{17551588-8FF8-40E2-A7A3-A477FB783863}" destId="{172BF091-97C4-4BC1-8695-3FCAF525B863}" srcOrd="0" destOrd="0" presId="urn:microsoft.com/office/officeart/2005/8/layout/hierarchy4"/>
    <dgm:cxn modelId="{29F07B4D-A246-41ED-A011-BC4C01CA63C9}" type="presOf" srcId="{D08838AC-FD60-4F72-9ECC-DF68851CB000}" destId="{0C64A201-3948-4648-9D93-B8E78C96EBFA}" srcOrd="0" destOrd="0" presId="urn:microsoft.com/office/officeart/2005/8/layout/hierarchy4"/>
    <dgm:cxn modelId="{66D7254E-A6A1-4736-A090-FCDDC1C9D3A2}" srcId="{4F08FBBB-8F93-4A1D-BE83-274DE384958C}" destId="{17551588-8FF8-40E2-A7A3-A477FB783863}" srcOrd="0" destOrd="0" parTransId="{B8FE62F2-F54E-4334-A4AD-669A466D77EE}" sibTransId="{77855F85-6646-4CBC-8BB0-E7898F919686}"/>
    <dgm:cxn modelId="{26D40E6F-FA75-41DF-A7F3-8D4FF3583A3B}" type="presOf" srcId="{28046E46-2067-43EF-A307-A80CD7DA3DB5}" destId="{F7C789BC-4B09-4619-8A96-5426DE19E2C8}" srcOrd="0" destOrd="0" presId="urn:microsoft.com/office/officeart/2005/8/layout/hierarchy4"/>
    <dgm:cxn modelId="{E986A69D-E390-4768-9767-E42F04CD09AA}" type="presOf" srcId="{4F08FBBB-8F93-4A1D-BE83-274DE384958C}" destId="{52E915B2-E583-4975-8C5F-B96B524E0F67}" srcOrd="0" destOrd="0" presId="urn:microsoft.com/office/officeart/2005/8/layout/hierarchy4"/>
    <dgm:cxn modelId="{0C0C81D6-2AF8-4D79-B640-6B9E3EF03B05}" srcId="{870E0BB0-386A-47B6-93D1-6522466133D5}" destId="{2295D904-A650-48F1-9F38-CF30F5F13C7B}" srcOrd="0" destOrd="0" parTransId="{A525F4A9-CFC6-43EF-B721-914D21627CCD}" sibTransId="{3D87ACCA-711A-402F-8B03-81ED82573430}"/>
    <dgm:cxn modelId="{7E1AF0E6-C92B-4E4C-838D-EB6A5EBC4C81}" type="presOf" srcId="{2295D904-A650-48F1-9F38-CF30F5F13C7B}" destId="{5312B50A-E8DB-4C10-B246-E9447BEAB121}" srcOrd="0" destOrd="0" presId="urn:microsoft.com/office/officeart/2005/8/layout/hierarchy4"/>
    <dgm:cxn modelId="{0B54CF41-FE01-4B6A-B7DF-46BBF3007E79}" type="presParOf" srcId="{0C64A201-3948-4648-9D93-B8E78C96EBFA}" destId="{ECABF20C-DCD1-4333-AEC1-D571EBABCAC3}" srcOrd="0" destOrd="0" presId="urn:microsoft.com/office/officeart/2005/8/layout/hierarchy4"/>
    <dgm:cxn modelId="{E9297A3E-EDE1-4F7C-9322-C28193878403}" type="presParOf" srcId="{ECABF20C-DCD1-4333-AEC1-D571EBABCAC3}" destId="{B44A436E-E5C1-4B5B-9F6E-DBF175CCAD6F}" srcOrd="0" destOrd="0" presId="urn:microsoft.com/office/officeart/2005/8/layout/hierarchy4"/>
    <dgm:cxn modelId="{058DCB4C-EFC8-4028-A62F-271D3E01F6F6}" type="presParOf" srcId="{ECABF20C-DCD1-4333-AEC1-D571EBABCAC3}" destId="{95DCCE7E-E9A8-494B-B1B5-72F9914D5E87}" srcOrd="1" destOrd="0" presId="urn:microsoft.com/office/officeart/2005/8/layout/hierarchy4"/>
    <dgm:cxn modelId="{A640D6BE-7F00-4B20-8A2A-1327F48440DD}" type="presParOf" srcId="{ECABF20C-DCD1-4333-AEC1-D571EBABCAC3}" destId="{4F435B1F-6467-4C8F-8159-BB6C9C27D147}" srcOrd="2" destOrd="0" presId="urn:microsoft.com/office/officeart/2005/8/layout/hierarchy4"/>
    <dgm:cxn modelId="{512F2148-2AD8-49FD-A3B8-3D623E3300ED}" type="presParOf" srcId="{4F435B1F-6467-4C8F-8159-BB6C9C27D147}" destId="{DB79A43F-BA02-43C2-A4A1-C657BC6F3458}" srcOrd="0" destOrd="0" presId="urn:microsoft.com/office/officeart/2005/8/layout/hierarchy4"/>
    <dgm:cxn modelId="{C072BBBB-A827-492E-A839-81B9A65AB928}" type="presParOf" srcId="{DB79A43F-BA02-43C2-A4A1-C657BC6F3458}" destId="{5312B50A-E8DB-4C10-B246-E9447BEAB121}" srcOrd="0" destOrd="0" presId="urn:microsoft.com/office/officeart/2005/8/layout/hierarchy4"/>
    <dgm:cxn modelId="{466A66D1-736D-4361-A214-DF72B9939AB2}" type="presParOf" srcId="{DB79A43F-BA02-43C2-A4A1-C657BC6F3458}" destId="{5D9755BD-FC3E-4B60-A8B3-2AB6DECB69A5}" srcOrd="1" destOrd="0" presId="urn:microsoft.com/office/officeart/2005/8/layout/hierarchy4"/>
    <dgm:cxn modelId="{6E30CDB6-35EB-4D95-BF28-6C64248B5BD3}" type="presParOf" srcId="{DB79A43F-BA02-43C2-A4A1-C657BC6F3458}" destId="{0BA9EB1E-507E-479D-BB35-265E00A5A221}" srcOrd="2" destOrd="0" presId="urn:microsoft.com/office/officeart/2005/8/layout/hierarchy4"/>
    <dgm:cxn modelId="{10D3D725-C536-49A0-A50E-C3AE6400F9E5}" type="presParOf" srcId="{0BA9EB1E-507E-479D-BB35-265E00A5A221}" destId="{1D88B920-7E77-4FDE-9A1F-0331CD788945}" srcOrd="0" destOrd="0" presId="urn:microsoft.com/office/officeart/2005/8/layout/hierarchy4"/>
    <dgm:cxn modelId="{D28432DD-3855-4A6C-B87E-A85CFF8957B9}" type="presParOf" srcId="{1D88B920-7E77-4FDE-9A1F-0331CD788945}" destId="{52E915B2-E583-4975-8C5F-B96B524E0F67}" srcOrd="0" destOrd="0" presId="urn:microsoft.com/office/officeart/2005/8/layout/hierarchy4"/>
    <dgm:cxn modelId="{826C645D-645A-460F-939C-2BDFC2914DD6}" type="presParOf" srcId="{1D88B920-7E77-4FDE-9A1F-0331CD788945}" destId="{4190B6B6-3065-4644-B9EC-27EE1C8CDECB}" srcOrd="1" destOrd="0" presId="urn:microsoft.com/office/officeart/2005/8/layout/hierarchy4"/>
    <dgm:cxn modelId="{B03BCC67-263D-4D8D-94BA-4D1A7F4623F2}" type="presParOf" srcId="{1D88B920-7E77-4FDE-9A1F-0331CD788945}" destId="{B532B276-52E2-407A-B09E-DDD08C4AD814}" srcOrd="2" destOrd="0" presId="urn:microsoft.com/office/officeart/2005/8/layout/hierarchy4"/>
    <dgm:cxn modelId="{B55DD54A-A484-40C8-8EC3-0108935A004A}" type="presParOf" srcId="{B532B276-52E2-407A-B09E-DDD08C4AD814}" destId="{D15E2344-28B1-48CA-BE42-8A27D6447401}" srcOrd="0" destOrd="0" presId="urn:microsoft.com/office/officeart/2005/8/layout/hierarchy4"/>
    <dgm:cxn modelId="{C731750A-9FEE-4C80-B858-4B7FCBB24969}" type="presParOf" srcId="{D15E2344-28B1-48CA-BE42-8A27D6447401}" destId="{172BF091-97C4-4BC1-8695-3FCAF525B863}" srcOrd="0" destOrd="0" presId="urn:microsoft.com/office/officeart/2005/8/layout/hierarchy4"/>
    <dgm:cxn modelId="{2D377968-0FD3-4625-89F4-4F57680EC872}" type="presParOf" srcId="{D15E2344-28B1-48CA-BE42-8A27D6447401}" destId="{A8EC5E81-33CD-49B1-A6C2-40E675687D6B}" srcOrd="1" destOrd="0" presId="urn:microsoft.com/office/officeart/2005/8/layout/hierarchy4"/>
    <dgm:cxn modelId="{59274E8D-A880-42A1-9B24-D4213B52432F}" type="presParOf" srcId="{D15E2344-28B1-48CA-BE42-8A27D6447401}" destId="{79C36847-8510-4240-8D85-894FF52DE97A}" srcOrd="2" destOrd="0" presId="urn:microsoft.com/office/officeart/2005/8/layout/hierarchy4"/>
    <dgm:cxn modelId="{734518A6-AE47-4D9D-B72D-081FD6321F6E}" type="presParOf" srcId="{79C36847-8510-4240-8D85-894FF52DE97A}" destId="{3C021923-A620-447A-8BCB-404479B12729}" srcOrd="0" destOrd="0" presId="urn:microsoft.com/office/officeart/2005/8/layout/hierarchy4"/>
    <dgm:cxn modelId="{41E87074-7F83-4CE1-B8E5-DC7CDC595FD7}" type="presParOf" srcId="{3C021923-A620-447A-8BCB-404479B12729}" destId="{F7C789BC-4B09-4619-8A96-5426DE19E2C8}" srcOrd="0" destOrd="0" presId="urn:microsoft.com/office/officeart/2005/8/layout/hierarchy4"/>
    <dgm:cxn modelId="{AB73B523-F061-487F-A6C5-05DFB264081E}" type="presParOf" srcId="{3C021923-A620-447A-8BCB-404479B12729}" destId="{2C8DB3BF-E856-47F0-8318-EB12F82C37B7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A436E-E5C1-4B5B-9F6E-DBF175CCAD6F}">
      <dsp:nvSpPr>
        <dsp:cNvPr id="0" name=""/>
        <dsp:cNvSpPr/>
      </dsp:nvSpPr>
      <dsp:spPr>
        <a:xfrm>
          <a:off x="0" y="0"/>
          <a:ext cx="8462627" cy="85905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Frank </a:t>
          </a:r>
          <a:r>
            <a:rPr lang="en-US" sz="2400" b="1" kern="1200" dirty="0" err="1"/>
            <a:t>Czajka</a:t>
          </a:r>
          <a:endParaRPr lang="en-US" sz="2400" b="1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Division President</a:t>
          </a:r>
        </a:p>
      </dsp:txBody>
      <dsp:txXfrm>
        <a:off x="25161" y="25161"/>
        <a:ext cx="8412305" cy="808732"/>
      </dsp:txXfrm>
    </dsp:sp>
    <dsp:sp modelId="{5312B50A-E8DB-4C10-B246-E9447BEAB121}">
      <dsp:nvSpPr>
        <dsp:cNvPr id="0" name=""/>
        <dsp:cNvSpPr/>
      </dsp:nvSpPr>
      <dsp:spPr>
        <a:xfrm>
          <a:off x="4136" y="947847"/>
          <a:ext cx="8462627" cy="85905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Steve </a:t>
          </a:r>
          <a:r>
            <a:rPr lang="en-US" sz="2400" b="1" kern="1200" dirty="0" err="1"/>
            <a:t>Bettis</a:t>
          </a:r>
          <a:endParaRPr lang="en-US" sz="2400" b="1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VP of Operations</a:t>
          </a:r>
        </a:p>
      </dsp:txBody>
      <dsp:txXfrm>
        <a:off x="29297" y="973008"/>
        <a:ext cx="8412305" cy="808732"/>
      </dsp:txXfrm>
    </dsp:sp>
    <dsp:sp modelId="{52E915B2-E583-4975-8C5F-B96B524E0F67}">
      <dsp:nvSpPr>
        <dsp:cNvPr id="0" name=""/>
        <dsp:cNvSpPr/>
      </dsp:nvSpPr>
      <dsp:spPr>
        <a:xfrm>
          <a:off x="4136" y="1894572"/>
          <a:ext cx="8462627" cy="85905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Eric Nyquist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Director of Engineering, MECOP Representative</a:t>
          </a:r>
        </a:p>
      </dsp:txBody>
      <dsp:txXfrm>
        <a:off x="29297" y="1919733"/>
        <a:ext cx="8412305" cy="808732"/>
      </dsp:txXfrm>
    </dsp:sp>
    <dsp:sp modelId="{172BF091-97C4-4BC1-8695-3FCAF525B863}">
      <dsp:nvSpPr>
        <dsp:cNvPr id="0" name=""/>
        <dsp:cNvSpPr/>
      </dsp:nvSpPr>
      <dsp:spPr>
        <a:xfrm>
          <a:off x="4136" y="2841297"/>
          <a:ext cx="8462627" cy="85905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Loren Eby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Product Development (PD) Lab Manager, Mentor</a:t>
          </a:r>
        </a:p>
      </dsp:txBody>
      <dsp:txXfrm>
        <a:off x="29297" y="2866458"/>
        <a:ext cx="8412305" cy="808732"/>
      </dsp:txXfrm>
    </dsp:sp>
    <dsp:sp modelId="{F7C789BC-4B09-4619-8A96-5426DE19E2C8}">
      <dsp:nvSpPr>
        <dsp:cNvPr id="0" name=""/>
        <dsp:cNvSpPr/>
      </dsp:nvSpPr>
      <dsp:spPr>
        <a:xfrm>
          <a:off x="4136" y="3788022"/>
          <a:ext cx="8462627" cy="85905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Jessica </a:t>
          </a:r>
          <a:r>
            <a:rPr lang="en-US" sz="2400" b="1" kern="1200" dirty="0" err="1"/>
            <a:t>dela</a:t>
          </a:r>
          <a:r>
            <a:rPr lang="en-US" sz="2400" b="1" kern="1200" dirty="0"/>
            <a:t> Cruz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PD MECOP Intern</a:t>
          </a:r>
        </a:p>
      </dsp:txBody>
      <dsp:txXfrm>
        <a:off x="29297" y="3813183"/>
        <a:ext cx="8412305" cy="8087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3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75" tIns="46237" rIns="92475" bIns="46237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37000" y="0"/>
            <a:ext cx="3013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75" tIns="46237" rIns="92475" bIns="46237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29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74113"/>
            <a:ext cx="3013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75" tIns="46237" rIns="92475" bIns="46237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29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37000" y="8774113"/>
            <a:ext cx="3013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75" tIns="46237" rIns="92475" bIns="46237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B93A7D85-F4EA-4FE7-AA44-D76C0BCF20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393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3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75" tIns="46237" rIns="92475" bIns="46237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54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37000" y="0"/>
            <a:ext cx="3013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75" tIns="46237" rIns="92475" bIns="46237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6813" y="692150"/>
            <a:ext cx="4616450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54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7100" y="4387850"/>
            <a:ext cx="5095875" cy="415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75" tIns="46237" rIns="92475" bIns="462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54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74113"/>
            <a:ext cx="3013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75" tIns="46237" rIns="92475" bIns="46237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54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37000" y="8774113"/>
            <a:ext cx="3013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75" tIns="46237" rIns="92475" bIns="46237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E0B36004-1406-4CE8-B943-40F5C9C668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08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3BBE5E-AF10-408A-9913-DD2A8728B164}" type="slidenum">
              <a:rPr lang="en-US" smtClean="0">
                <a:latin typeface="Arial" pitchFamily="34" charset="0"/>
                <a:ea typeface="ＭＳ Ｐゴシック"/>
                <a:cs typeface="ＭＳ Ｐゴシック"/>
              </a:rPr>
              <a:pPr/>
              <a:t>1</a:t>
            </a:fld>
            <a:endParaRPr lang="en-US"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Catch: Can’t miss the day before or after holiday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B36004-1406-4CE8-B943-40F5C9C668C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83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B36004-1406-4CE8-B943-40F5C9C668C2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55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6"/>
          <p:cNvSpPr>
            <a:spLocks noChangeArrowheads="1"/>
          </p:cNvSpPr>
          <p:nvPr userDrawn="1"/>
        </p:nvSpPr>
        <p:spPr bwMode="auto">
          <a:xfrm>
            <a:off x="3429000" y="2571750"/>
            <a:ext cx="184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en-US">
              <a:latin typeface="Arial" charset="0"/>
              <a:ea typeface="+mn-ea"/>
              <a:cs typeface="+mn-cs"/>
            </a:endParaRPr>
          </a:p>
        </p:txBody>
      </p:sp>
      <p:sp>
        <p:nvSpPr>
          <p:cNvPr id="4" name="Rectangle 28"/>
          <p:cNvSpPr>
            <a:spLocks noChangeArrowheads="1"/>
          </p:cNvSpPr>
          <p:nvPr userDrawn="1"/>
        </p:nvSpPr>
        <p:spPr bwMode="auto">
          <a:xfrm>
            <a:off x="4267200" y="4038600"/>
            <a:ext cx="3124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en-US">
              <a:latin typeface="Arial" charset="0"/>
              <a:ea typeface="+mn-ea"/>
              <a:cs typeface="+mn-cs"/>
            </a:endParaRPr>
          </a:p>
        </p:txBody>
      </p:sp>
      <p:sp>
        <p:nvSpPr>
          <p:cNvPr id="5" name="Rectangle 30"/>
          <p:cNvSpPr>
            <a:spLocks noChangeArrowheads="1"/>
          </p:cNvSpPr>
          <p:nvPr userDrawn="1"/>
        </p:nvSpPr>
        <p:spPr bwMode="auto">
          <a:xfrm>
            <a:off x="4876800" y="2971800"/>
            <a:ext cx="39624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en-US">
              <a:latin typeface="Arial" charset="0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279400" y="1206500"/>
            <a:ext cx="184150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endParaRPr lang="en-US" dirty="0">
              <a:latin typeface="Arial" charset="0"/>
              <a:ea typeface="+mn-ea"/>
              <a:cs typeface="+mn-cs"/>
            </a:endParaRPr>
          </a:p>
        </p:txBody>
      </p:sp>
      <p:sp>
        <p:nvSpPr>
          <p:cNvPr id="8206" name="Rectangle 14"/>
          <p:cNvSpPr>
            <a:spLocks noGrp="1" noChangeArrowheads="1"/>
          </p:cNvSpPr>
          <p:nvPr>
            <p:ph type="subTitle" idx="1"/>
          </p:nvPr>
        </p:nvSpPr>
        <p:spPr>
          <a:xfrm>
            <a:off x="3657600" y="2133600"/>
            <a:ext cx="5270500" cy="533400"/>
          </a:xfrm>
          <a:effectLst/>
        </p:spPr>
        <p:txBody>
          <a:bodyPr/>
          <a:lstStyle>
            <a:lvl1pPr marL="0" indent="0">
              <a:buFontTx/>
              <a:buNone/>
              <a:defRPr sz="2400" b="0" i="1" baseline="0">
                <a:solidFill>
                  <a:schemeClr val="bg1"/>
                </a:solidFill>
                <a:effectLst/>
                <a:latin typeface="Myriad Pro"/>
                <a:cs typeface="Myriad Pro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Footer Placeholder 8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381750"/>
            <a:ext cx="2895600" cy="47625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9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r>
              <a:rPr lang="en-US"/>
              <a:t> Page </a:t>
            </a:r>
            <a:fld id="{EA0053ED-5A28-44A3-BC85-EF9D10E74C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895600"/>
            <a:ext cx="3008313" cy="32305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41189AE7-51AC-458F-B6B1-0027883627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0400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609600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00400" y="5410200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22870DBF-3791-496E-8A6E-366436EE02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B0F85697-2254-4EBA-914F-EC4E8E3422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F76A70E2-67DA-4E4E-A51B-F3612DA98A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14338"/>
            <a:ext cx="7239000" cy="8683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68300" y="1612900"/>
            <a:ext cx="4038600" cy="464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559300" y="1612900"/>
            <a:ext cx="4038600" cy="46482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C004D17E-C0AB-4E12-B106-31C4AFB384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122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5854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552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4799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903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124" y="381000"/>
            <a:ext cx="5690075" cy="8683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300" y="1612900"/>
            <a:ext cx="8470900" cy="464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7"/>
          <p:cNvSpPr>
            <a:spLocks noGrp="1"/>
          </p:cNvSpPr>
          <p:nvPr>
            <p:ph type="sldNum" sz="quarter" idx="10"/>
          </p:nvPr>
        </p:nvSpPr>
        <p:spPr>
          <a:xfrm>
            <a:off x="6934200" y="6416675"/>
            <a:ext cx="19050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57200"/>
            <a:ext cx="2819400" cy="7518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357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567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2557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514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1824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269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952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382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14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76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043023FF-94C1-4DF7-A88B-F8417DDD22C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0721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147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0605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2753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4749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0958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635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883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043023FF-94C1-4DF7-A88B-F8417DDD22C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140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Myriad Pro"/>
                <a:cs typeface="Myriad Pro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09B19A34-201B-4F38-9DC4-90AE392C95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yriad Pro"/>
                <a:cs typeface="Myriad Pro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8300" y="1612900"/>
            <a:ext cx="40386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9300" y="1612900"/>
            <a:ext cx="40386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0"/>
          </p:nvPr>
        </p:nvSpPr>
        <p:spPr>
          <a:xfrm>
            <a:off x="6858000" y="6416675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76A6B7CA-25A9-4B56-A1E3-FDFC5FC27A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B6213199-B4AD-4E03-B623-E2850B1217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109A8785-6911-4C1D-8D6F-5AAFB3CE99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</a:t>
            </a:r>
            <a:fld id="{8C430C65-F9EC-4802-8A7B-259557109A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chemeClr val="bg1">
                <a:gamma/>
                <a:tint val="39216"/>
                <a:invGamma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1371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51" name="Rectangle 10"/>
          <p:cNvSpPr>
            <a:spLocks noGrp="1" noChangeArrowheads="1"/>
          </p:cNvSpPr>
          <p:nvPr>
            <p:ph type="title"/>
          </p:nvPr>
        </p:nvSpPr>
        <p:spPr bwMode="gray">
          <a:xfrm>
            <a:off x="3048000" y="381000"/>
            <a:ext cx="5791200" cy="868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52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8300" y="1612900"/>
            <a:ext cx="84709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00A84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6934200" y="6416675"/>
            <a:ext cx="190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r>
              <a:rPr lang="en-US"/>
              <a:t>Page </a:t>
            </a:r>
            <a:fld id="{043023FF-94C1-4DF7-A88B-F8417DDD22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81000" y="1371600"/>
            <a:ext cx="8229600" cy="0"/>
          </a:xfrm>
          <a:prstGeom prst="line">
            <a:avLst/>
          </a:prstGeom>
          <a:ln>
            <a:solidFill>
              <a:srgbClr val="00A84C">
                <a:alpha val="3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7"/>
          <p:cNvSpPr txBox="1">
            <a:spLocks/>
          </p:cNvSpPr>
          <p:nvPr userDrawn="1"/>
        </p:nvSpPr>
        <p:spPr>
          <a:xfrm>
            <a:off x="304800" y="6553201"/>
            <a:ext cx="3124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 algn="l"/>
            <a:r>
              <a:rPr lang="en-US" sz="1050" b="0" kern="1200" dirty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34" charset="-128"/>
                <a:cs typeface="+mn-cs"/>
              </a:rPr>
              <a:t>Medline ReNewal – Confidential &amp; Proprietary</a:t>
            </a:r>
            <a:endParaRPr lang="en-US" sz="1050" b="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57200"/>
            <a:ext cx="2743200" cy="73152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15" r:id="rId1"/>
    <p:sldLayoutId id="2147484205" r:id="rId2"/>
    <p:sldLayoutId id="2147484217" r:id="rId3"/>
    <p:sldLayoutId id="2147484218" r:id="rId4"/>
    <p:sldLayoutId id="2147484206" r:id="rId5"/>
    <p:sldLayoutId id="2147484216" r:id="rId6"/>
    <p:sldLayoutId id="2147484207" r:id="rId7"/>
    <p:sldLayoutId id="2147484208" r:id="rId8"/>
    <p:sldLayoutId id="2147484209" r:id="rId9"/>
    <p:sldLayoutId id="2147484210" r:id="rId10"/>
    <p:sldLayoutId id="2147484211" r:id="rId11"/>
    <p:sldLayoutId id="2147484212" r:id="rId12"/>
    <p:sldLayoutId id="2147484213" r:id="rId13"/>
    <p:sldLayoutId id="2147484214" r:id="rId14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800" i="1">
          <a:solidFill>
            <a:srgbClr val="00A84C"/>
          </a:solidFill>
          <a:latin typeface="+mj-lt"/>
          <a:ea typeface="ＭＳ Ｐゴシック" charset="-128"/>
          <a:cs typeface="ＭＳ Ｐゴシック" charset="-128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800" i="1">
          <a:solidFill>
            <a:srgbClr val="00A84C"/>
          </a:solidFill>
          <a:latin typeface="Frutiger 55 Roman" charset="0"/>
          <a:ea typeface="ＭＳ Ｐゴシック" charset="-128"/>
          <a:cs typeface="ＭＳ Ｐゴシック" charset="-128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800" i="1">
          <a:solidFill>
            <a:srgbClr val="00A84C"/>
          </a:solidFill>
          <a:latin typeface="Frutiger 55 Roman" charset="0"/>
          <a:ea typeface="ＭＳ Ｐゴシック" charset="-128"/>
          <a:cs typeface="ＭＳ Ｐゴシック" charset="-128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800" i="1">
          <a:solidFill>
            <a:srgbClr val="00A84C"/>
          </a:solidFill>
          <a:latin typeface="Frutiger 55 Roman" charset="0"/>
          <a:ea typeface="ＭＳ Ｐゴシック" charset="-128"/>
          <a:cs typeface="ＭＳ Ｐゴシック" charset="-128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800" i="1">
          <a:solidFill>
            <a:srgbClr val="00A84C"/>
          </a:solidFill>
          <a:latin typeface="Frutiger 55 Roman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</a:defRPr>
      </a:lvl9pPr>
    </p:titleStyle>
    <p:bodyStyle>
      <a:lvl1pPr marL="342900" indent="-34290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•"/>
        <a:defRPr>
          <a:solidFill>
            <a:srgbClr val="404040"/>
          </a:solidFill>
          <a:latin typeface="Myriad Pro"/>
          <a:ea typeface="ＭＳ Ｐゴシック" charset="-128"/>
          <a:cs typeface="Myriad Pro"/>
        </a:defRPr>
      </a:lvl1pPr>
      <a:lvl2pPr marL="742950" indent="-28575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–"/>
        <a:defRPr sz="1600">
          <a:solidFill>
            <a:srgbClr val="404040"/>
          </a:solidFill>
          <a:latin typeface="Myriad Pro"/>
          <a:ea typeface="ＭＳ Ｐゴシック" charset="-128"/>
          <a:cs typeface="Myriad Pro"/>
        </a:defRPr>
      </a:lvl2pPr>
      <a:lvl3pPr marL="1143000" indent="-22860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•"/>
        <a:defRPr sz="1400">
          <a:solidFill>
            <a:srgbClr val="404040"/>
          </a:solidFill>
          <a:latin typeface="Myriad Pro"/>
          <a:ea typeface="ＭＳ Ｐゴシック" charset="-128"/>
          <a:cs typeface="Myriad Pro"/>
        </a:defRPr>
      </a:lvl3pPr>
      <a:lvl4pPr marL="1600200" indent="-22860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–"/>
        <a:defRPr sz="1200">
          <a:solidFill>
            <a:srgbClr val="404040"/>
          </a:solidFill>
          <a:latin typeface="Myriad Pro"/>
          <a:ea typeface="ＭＳ Ｐゴシック" charset="-128"/>
          <a:cs typeface="Myriad Pro"/>
        </a:defRPr>
      </a:lvl4pPr>
      <a:lvl5pPr marL="2057400" indent="-22860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rgbClr val="404040"/>
          </a:solidFill>
          <a:latin typeface="Myriad Pro"/>
          <a:ea typeface="ＭＳ Ｐゴシック" charset="-128"/>
          <a:cs typeface="Myriad Pro"/>
        </a:defRPr>
      </a:lvl5pPr>
      <a:lvl6pPr marL="2514600" indent="-228600" algn="l" rtl="0" fontAlgn="base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chemeClr val="tx2"/>
          </a:solidFill>
          <a:latin typeface="+mn-lt"/>
          <a:ea typeface="ＭＳ Ｐゴシック" charset="-128"/>
        </a:defRPr>
      </a:lvl6pPr>
      <a:lvl7pPr marL="2971800" indent="-228600" algn="l" rtl="0" fontAlgn="base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chemeClr val="tx2"/>
          </a:solidFill>
          <a:latin typeface="+mn-lt"/>
          <a:ea typeface="ＭＳ Ｐゴシック" charset="-128"/>
        </a:defRPr>
      </a:lvl7pPr>
      <a:lvl8pPr marL="3429000" indent="-228600" algn="l" rtl="0" fontAlgn="base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chemeClr val="tx2"/>
          </a:solidFill>
          <a:latin typeface="+mn-lt"/>
          <a:ea typeface="ＭＳ Ｐゴシック" charset="-128"/>
        </a:defRPr>
      </a:lvl8pPr>
      <a:lvl9pPr marL="3886200" indent="-228600" algn="l" rtl="0" fontAlgn="base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chemeClr val="tx2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E9985-5562-49E7-B21F-CD1F72C1030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EE24A9-236D-4092-8659-1F91452F4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298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0" r:id="rId1"/>
    <p:sldLayoutId id="2147484221" r:id="rId2"/>
    <p:sldLayoutId id="214748422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0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03228-631F-47FC-8B2D-EA9FE4510CEA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98ADD-A691-4E01-A729-83B85E8D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22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2" r:id="rId1"/>
    <p:sldLayoutId id="2147484233" r:id="rId2"/>
    <p:sldLayoutId id="2147484234" r:id="rId3"/>
    <p:sldLayoutId id="2147484235" r:id="rId4"/>
    <p:sldLayoutId id="2147484236" r:id="rId5"/>
    <p:sldLayoutId id="2147484237" r:id="rId6"/>
    <p:sldLayoutId id="2147484238" r:id="rId7"/>
    <p:sldLayoutId id="2147484239" r:id="rId8"/>
    <p:sldLayoutId id="2147484240" r:id="rId9"/>
    <p:sldLayoutId id="2147484241" r:id="rId10"/>
    <p:sldLayoutId id="214748424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8300" y="1612900"/>
            <a:ext cx="82296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3075" name="Picture 4" descr="header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76600" y="0"/>
            <a:ext cx="5867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0" y="0"/>
            <a:ext cx="3276600" cy="1295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3077" name="Picture 5" descr="fullciclereprocessing-logo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269875"/>
            <a:ext cx="2209800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r>
              <a:rPr lang="en-US"/>
              <a:t>Page </a:t>
            </a:r>
            <a:fld id="{4422FA9D-291E-45CA-860E-A8F7A815C3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Frutiger 55 Roman" charset="0"/>
        </a:defRPr>
      </a:lvl9pPr>
    </p:titleStyle>
    <p:bodyStyle>
      <a:lvl1pPr marL="342900" indent="-34290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•"/>
        <a:defRPr>
          <a:solidFill>
            <a:schemeClr val="tx2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–"/>
        <a:defRPr sz="1600">
          <a:solidFill>
            <a:schemeClr val="tx2"/>
          </a:solidFill>
          <a:latin typeface="+mn-lt"/>
          <a:ea typeface="ＭＳ Ｐゴシック" charset="-128"/>
          <a:cs typeface="ＭＳ Ｐゴシック"/>
        </a:defRPr>
      </a:lvl2pPr>
      <a:lvl3pPr marL="1143000" indent="-22860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•"/>
        <a:defRPr sz="1400">
          <a:solidFill>
            <a:schemeClr val="tx2"/>
          </a:solidFill>
          <a:latin typeface="+mn-lt"/>
          <a:ea typeface="ＭＳ Ｐゴシック" charset="-128"/>
          <a:cs typeface="ＭＳ Ｐゴシック"/>
        </a:defRPr>
      </a:lvl3pPr>
      <a:lvl4pPr marL="1600200" indent="-22860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–"/>
        <a:defRPr sz="1200">
          <a:solidFill>
            <a:schemeClr val="tx2"/>
          </a:solidFill>
          <a:latin typeface="+mn-lt"/>
          <a:ea typeface="ＭＳ Ｐゴシック" charset="-128"/>
          <a:cs typeface="ＭＳ Ｐゴシック"/>
        </a:defRPr>
      </a:lvl4pPr>
      <a:lvl5pPr marL="2057400" indent="-228600" algn="l" rtl="0" eaLnBrk="0" fontAlgn="base" hangingPunct="0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chemeClr val="tx2"/>
          </a:solidFill>
          <a:latin typeface="+mn-lt"/>
          <a:ea typeface="ＭＳ Ｐゴシック" charset="-128"/>
          <a:cs typeface="ＭＳ Ｐゴシック"/>
        </a:defRPr>
      </a:lvl5pPr>
      <a:lvl6pPr marL="2514600" indent="-228600" algn="l" rtl="0" fontAlgn="base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chemeClr val="tx2"/>
          </a:solidFill>
          <a:latin typeface="+mn-lt"/>
          <a:ea typeface="ＭＳ Ｐゴシック" charset="-128"/>
        </a:defRPr>
      </a:lvl6pPr>
      <a:lvl7pPr marL="2971800" indent="-228600" algn="l" rtl="0" fontAlgn="base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chemeClr val="tx2"/>
          </a:solidFill>
          <a:latin typeface="+mn-lt"/>
          <a:ea typeface="ＭＳ Ｐゴシック" charset="-128"/>
        </a:defRPr>
      </a:lvl7pPr>
      <a:lvl8pPr marL="3429000" indent="-228600" algn="l" rtl="0" fontAlgn="base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chemeClr val="tx2"/>
          </a:solidFill>
          <a:latin typeface="+mn-lt"/>
          <a:ea typeface="ＭＳ Ｐゴシック" charset="-128"/>
        </a:defRPr>
      </a:lvl8pPr>
      <a:lvl9pPr marL="3886200" indent="-228600" algn="l" rtl="0" fontAlgn="base">
        <a:lnSpc>
          <a:spcPct val="115000"/>
        </a:lnSpc>
        <a:spcBef>
          <a:spcPct val="50000"/>
        </a:spcBef>
        <a:spcAft>
          <a:spcPct val="0"/>
        </a:spcAft>
        <a:buChar char="»"/>
        <a:defRPr sz="1000">
          <a:solidFill>
            <a:schemeClr val="tx2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657600" y="1828800"/>
            <a:ext cx="5270500" cy="1371600"/>
          </a:xfrm>
        </p:spPr>
        <p:txBody>
          <a:bodyPr/>
          <a:lstStyle/>
          <a:p>
            <a:pPr algn="r" eaLnBrk="1" hangingPunct="1">
              <a:spcBef>
                <a:spcPct val="0"/>
              </a:spcBef>
            </a:pPr>
            <a:r>
              <a:rPr lang="en-US" sz="3200" b="1" dirty="0">
                <a:latin typeface="Arial" pitchFamily="34" charset="0"/>
                <a:ea typeface="ＭＳ Ｐゴシック"/>
                <a:cs typeface="Arial" pitchFamily="34" charset="0"/>
              </a:rPr>
              <a:t>MECOP Presentation</a:t>
            </a:r>
          </a:p>
          <a:p>
            <a:pPr algn="r" eaLnBrk="1" hangingPunct="1">
              <a:spcBef>
                <a:spcPct val="0"/>
              </a:spcBef>
            </a:pPr>
            <a:endParaRPr lang="en-US" sz="2200" i="0" dirty="0">
              <a:latin typeface="Arial" pitchFamily="34" charset="0"/>
              <a:ea typeface="ＭＳ Ｐゴシック"/>
              <a:cs typeface="Arial" pitchFamily="34" charset="0"/>
            </a:endParaRPr>
          </a:p>
          <a:p>
            <a:pPr algn="r" eaLnBrk="1" hangingPunct="1">
              <a:spcBef>
                <a:spcPct val="0"/>
              </a:spcBef>
            </a:pPr>
            <a:r>
              <a:rPr lang="en-US" sz="2200" i="0" dirty="0">
                <a:latin typeface="Arial" pitchFamily="34" charset="0"/>
                <a:ea typeface="ＭＳ Ｐゴシック"/>
                <a:cs typeface="Arial" pitchFamily="34" charset="0"/>
              </a:rPr>
              <a:t>Jessica </a:t>
            </a:r>
            <a:r>
              <a:rPr lang="en-US" sz="2200" i="0" dirty="0" err="1">
                <a:latin typeface="Arial" pitchFamily="34" charset="0"/>
                <a:ea typeface="ＭＳ Ｐゴシック"/>
                <a:cs typeface="Arial" pitchFamily="34" charset="0"/>
              </a:rPr>
              <a:t>dela</a:t>
            </a:r>
            <a:r>
              <a:rPr lang="en-US" sz="2200" i="0" dirty="0">
                <a:latin typeface="Arial" pitchFamily="34" charset="0"/>
                <a:ea typeface="ＭＳ Ｐゴシック"/>
                <a:cs typeface="Arial" pitchFamily="34" charset="0"/>
              </a:rPr>
              <a:t> Cruz</a:t>
            </a:r>
          </a:p>
          <a:p>
            <a:pPr algn="r" eaLnBrk="1" hangingPunct="1">
              <a:spcBef>
                <a:spcPct val="0"/>
              </a:spcBef>
            </a:pPr>
            <a:r>
              <a:rPr lang="en-US" sz="2200" i="0" dirty="0">
                <a:latin typeface="Arial" pitchFamily="34" charset="0"/>
                <a:ea typeface="ＭＳ Ｐゴシック"/>
                <a:cs typeface="Arial" pitchFamily="34" charset="0"/>
              </a:rPr>
              <a:t>Mechanical Engineering </a:t>
            </a:r>
          </a:p>
          <a:p>
            <a:pPr algn="r" eaLnBrk="1" hangingPunct="1">
              <a:spcBef>
                <a:spcPct val="0"/>
              </a:spcBef>
            </a:pPr>
            <a:r>
              <a:rPr lang="en-US" sz="2200" i="0" dirty="0">
                <a:latin typeface="Arial" pitchFamily="34" charset="0"/>
                <a:ea typeface="ＭＳ Ｐゴシック"/>
                <a:cs typeface="Arial" pitchFamily="34" charset="0"/>
              </a:rPr>
              <a:t>2</a:t>
            </a:r>
            <a:r>
              <a:rPr lang="en-US" sz="2200" i="0" baseline="30000" dirty="0">
                <a:latin typeface="Arial" pitchFamily="34" charset="0"/>
                <a:ea typeface="ＭＳ Ｐゴシック"/>
                <a:cs typeface="Arial" pitchFamily="34" charset="0"/>
              </a:rPr>
              <a:t>nd</a:t>
            </a:r>
            <a:r>
              <a:rPr lang="en-US" sz="2200" i="0" dirty="0">
                <a:latin typeface="Arial" pitchFamily="34" charset="0"/>
                <a:ea typeface="ＭＳ Ｐゴシック"/>
                <a:cs typeface="Arial" pitchFamily="34" charset="0"/>
              </a:rPr>
              <a:t> Internship</a:t>
            </a:r>
          </a:p>
          <a:p>
            <a:pPr algn="r" eaLnBrk="1" hangingPunct="1">
              <a:spcBef>
                <a:spcPct val="0"/>
              </a:spcBef>
            </a:pPr>
            <a:r>
              <a:rPr lang="en-US" sz="2200" dirty="0">
                <a:latin typeface="Arial" pitchFamily="34" charset="0"/>
                <a:ea typeface="ＭＳ Ｐゴシック"/>
                <a:cs typeface="Arial" pitchFamily="34" charset="0"/>
              </a:rPr>
              <a:t>October 2, 2017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67400" y="6050164"/>
            <a:ext cx="3276600" cy="3553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accent4">
                  <a:lumMod val="40000"/>
                  <a:lumOff val="60000"/>
                </a:schemeClr>
              </a:buClr>
              <a:buFont typeface="Wingdings" pitchFamily="2" charset="2"/>
              <a:buChar char=""/>
              <a:defRPr/>
            </a:pPr>
            <a:r>
              <a:rPr lang="en-US" sz="1300" dirty="0">
                <a:solidFill>
                  <a:srgbClr val="1A4A7E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 </a:t>
            </a:r>
            <a:r>
              <a:rPr lang="en-US" sz="1300" i="1" dirty="0">
                <a:solidFill>
                  <a:srgbClr val="1A4A7E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Contacts &amp; Facility Logo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oscillatingpumps_bw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944" y="1437602"/>
            <a:ext cx="1085056" cy="772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Added components to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3287" y="1612900"/>
            <a:ext cx="4895913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Spec’ing out a new pump</a:t>
            </a:r>
          </a:p>
          <a:p>
            <a:r>
              <a:rPr lang="en-US" dirty="0"/>
              <a:t>Find a new pump that works with the chemicals being used and has increased flow</a:t>
            </a:r>
          </a:p>
          <a:p>
            <a:pPr marL="0" indent="0">
              <a:buNone/>
            </a:pPr>
            <a:r>
              <a:rPr lang="en-US" b="1" dirty="0"/>
              <a:t>Spec’ing out a new filter</a:t>
            </a:r>
          </a:p>
          <a:p>
            <a:r>
              <a:rPr lang="en-US" dirty="0"/>
              <a:t>Find a comparable filter that is easier to change out</a:t>
            </a:r>
          </a:p>
          <a:p>
            <a:pPr marL="0" indent="0">
              <a:buNone/>
            </a:pPr>
            <a:r>
              <a:rPr lang="en-US" b="1" dirty="0"/>
              <a:t>Ultrasonic study</a:t>
            </a:r>
          </a:p>
          <a:p>
            <a:r>
              <a:rPr lang="en-US" dirty="0"/>
              <a:t>The Crest ultrasonic needed to be validated to be used with the </a:t>
            </a:r>
            <a:r>
              <a:rPr lang="en-US" dirty="0" err="1"/>
              <a:t>Geddis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2052" name="Picture 4" descr="PIF Series - Push-In Serviceable Filt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2" r="45043"/>
          <a:stretch/>
        </p:blipFill>
        <p:spPr bwMode="auto">
          <a:xfrm rot="3988013">
            <a:off x="1826370" y="2679131"/>
            <a:ext cx="1243173" cy="2762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310299"/>
              </p:ext>
            </p:extLst>
          </p:nvPr>
        </p:nvGraphicFramePr>
        <p:xfrm>
          <a:off x="228600" y="1823701"/>
          <a:ext cx="3657600" cy="1093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58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98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18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3495">
                <a:tc gridSpan="3">
                  <a:txBody>
                    <a:bodyPr/>
                    <a:lstStyle/>
                    <a:p>
                      <a:r>
                        <a:rPr lang="en-US" sz="1300" dirty="0"/>
                        <a:t>Average Flow (GPM)</a:t>
                      </a:r>
                    </a:p>
                  </a:txBody>
                  <a:tcPr marL="67437" marR="67437" marT="33719" marB="33719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495">
                <a:tc>
                  <a:txBody>
                    <a:bodyPr/>
                    <a:lstStyle/>
                    <a:p>
                      <a:r>
                        <a:rPr lang="en-US" sz="1300" dirty="0"/>
                        <a:t>Head</a:t>
                      </a:r>
                      <a:r>
                        <a:rPr lang="en-US" sz="1300" baseline="0" dirty="0"/>
                        <a:t> Height</a:t>
                      </a:r>
                      <a:endParaRPr lang="en-US" sz="1300" dirty="0"/>
                    </a:p>
                  </a:txBody>
                  <a:tcPr marL="67437" marR="67437" marT="33719" marB="3371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Current Pump</a:t>
                      </a:r>
                    </a:p>
                  </a:txBody>
                  <a:tcPr marL="67437" marR="67437" marT="33719" marB="3371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New Pump</a:t>
                      </a:r>
                    </a:p>
                  </a:txBody>
                  <a:tcPr marL="67437" marR="67437" marT="33719" marB="3371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3495">
                <a:tc>
                  <a:txBody>
                    <a:bodyPr/>
                    <a:lstStyle/>
                    <a:p>
                      <a:r>
                        <a:rPr lang="en-US" sz="1300" dirty="0"/>
                        <a:t>63 w/ Filter</a:t>
                      </a:r>
                    </a:p>
                  </a:txBody>
                  <a:tcPr marL="67437" marR="67437" marT="33719" marB="3371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0.307</a:t>
                      </a:r>
                    </a:p>
                  </a:txBody>
                  <a:tcPr marL="67437" marR="67437" marT="33719" marB="3371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0.456</a:t>
                      </a:r>
                    </a:p>
                  </a:txBody>
                  <a:tcPr marL="67437" marR="67437" marT="33719" marB="3371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3495">
                <a:tc>
                  <a:txBody>
                    <a:bodyPr/>
                    <a:lstStyle/>
                    <a:p>
                      <a:r>
                        <a:rPr lang="en-US" sz="1300" dirty="0"/>
                        <a:t>24 w/ Filter</a:t>
                      </a:r>
                    </a:p>
                  </a:txBody>
                  <a:tcPr marL="67437" marR="67437" marT="33719" marB="3371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0.407</a:t>
                      </a:r>
                    </a:p>
                  </a:txBody>
                  <a:tcPr marL="67437" marR="67437" marT="33719" marB="3371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0.642</a:t>
                      </a:r>
                    </a:p>
                  </a:txBody>
                  <a:tcPr marL="67437" marR="67437" marT="33719" marB="3371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3789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Added components to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300" y="1612900"/>
            <a:ext cx="8470900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Suction chamber redesign</a:t>
            </a:r>
          </a:p>
          <a:p>
            <a:r>
              <a:rPr lang="en-US" dirty="0"/>
              <a:t>Design a suction chamber that is cheaper to purchase and maintain than the current one</a:t>
            </a:r>
          </a:p>
          <a:p>
            <a:pPr marL="0" indent="0">
              <a:buNone/>
            </a:pPr>
            <a:r>
              <a:rPr lang="en-US" b="1" dirty="0"/>
              <a:t>Basket design</a:t>
            </a:r>
          </a:p>
          <a:p>
            <a:r>
              <a:rPr lang="en-US" dirty="0"/>
              <a:t>Designed a basket to easily load devices into the Crest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975100"/>
            <a:ext cx="1174144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8705" y="3975100"/>
            <a:ext cx="237009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027" y="3962400"/>
            <a:ext cx="1479973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9168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 Benefited from Medline/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Feel more confident in my skills and in finding a job after graduating</a:t>
            </a:r>
          </a:p>
          <a:p>
            <a:r>
              <a:rPr lang="en-US" dirty="0"/>
              <a:t>The importance of instant communication (i.e. phone calls)</a:t>
            </a:r>
          </a:p>
          <a:p>
            <a:r>
              <a:rPr lang="en-US" dirty="0"/>
              <a:t>Toured machine shops</a:t>
            </a:r>
          </a:p>
          <a:p>
            <a:pPr lvl="1"/>
            <a:r>
              <a:rPr lang="en-US" dirty="0"/>
              <a:t>More conscious about machinists/ machining capabilities when designing fixtures and tools</a:t>
            </a:r>
          </a:p>
          <a:p>
            <a:r>
              <a:rPr lang="en-US" dirty="0"/>
              <a:t>Learned about 3D printing and troubleshooting the printer</a:t>
            </a:r>
          </a:p>
          <a:p>
            <a:r>
              <a:rPr lang="en-US" dirty="0"/>
              <a:t>You can design all you want on SolidWorks, but you’ll only know if the design works when you build it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38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courses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dirty="0"/>
              <a:t>MECH475 – Parametric Modeling (SolidWorks)</a:t>
            </a:r>
          </a:p>
          <a:p>
            <a:r>
              <a:rPr lang="en-US" dirty="0"/>
              <a:t>MEG314 – Geometric Dimensioning and </a:t>
            </a:r>
            <a:r>
              <a:rPr lang="en-US" dirty="0" err="1"/>
              <a:t>Tolerancing</a:t>
            </a:r>
            <a:endParaRPr lang="en-US" dirty="0"/>
          </a:p>
          <a:p>
            <a:r>
              <a:rPr lang="en-US" dirty="0"/>
              <a:t>SPE111 – Public Speaking</a:t>
            </a:r>
          </a:p>
          <a:p>
            <a:r>
              <a:rPr lang="en-US" dirty="0"/>
              <a:t>SPE321 – Small Group/ Team Communication</a:t>
            </a:r>
          </a:p>
          <a:p>
            <a:r>
              <a:rPr lang="en-US" dirty="0"/>
              <a:t>WRI327 – Advanced Technical Writing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1000" y="1117684"/>
            <a:ext cx="4953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Jessica </a:t>
            </a:r>
            <a:r>
              <a:rPr lang="en-US" sz="1050" b="1" dirty="0" err="1">
                <a:solidFill>
                  <a:schemeClr val="bg2">
                    <a:lumMod val="75000"/>
                  </a:schemeClr>
                </a:solidFill>
              </a:rPr>
              <a:t>dela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Cruz | Mechanical Engineering | 2</a:t>
            </a:r>
            <a:r>
              <a:rPr lang="en-US" sz="1050" b="1" baseline="30000" dirty="0">
                <a:solidFill>
                  <a:schemeClr val="bg2">
                    <a:lumMod val="75000"/>
                  </a:schemeClr>
                </a:solidFill>
              </a:rPr>
              <a:t>nd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Internship</a:t>
            </a:r>
          </a:p>
        </p:txBody>
      </p:sp>
    </p:spTree>
    <p:extLst>
      <p:ext uri="{BB962C8B-B14F-4D97-AF65-F5344CB8AC3E}">
        <p14:creationId xmlns:p14="http://schemas.microsoft.com/office/powerpoint/2010/main" val="3811415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Internship comparisons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4040188" cy="639762"/>
          </a:xfrm>
        </p:spPr>
        <p:txBody>
          <a:bodyPr/>
          <a:lstStyle/>
          <a:p>
            <a:r>
              <a:rPr lang="en-US" b="1" dirty="0"/>
              <a:t>Consolidated </a:t>
            </a:r>
            <a:r>
              <a:rPr lang="en-US" b="1" dirty="0" err="1"/>
              <a:t>Metco</a:t>
            </a:r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7200" y="2057400"/>
            <a:ext cx="4040188" cy="3951288"/>
          </a:xfrm>
        </p:spPr>
        <p:txBody>
          <a:bodyPr/>
          <a:lstStyle/>
          <a:p>
            <a:r>
              <a:rPr lang="en-US" sz="1800" dirty="0"/>
              <a:t>Heavy duty trucking transportation components</a:t>
            </a:r>
          </a:p>
          <a:p>
            <a:r>
              <a:rPr lang="en-US" sz="1800" dirty="0"/>
              <a:t>Vancouver, WA</a:t>
            </a:r>
          </a:p>
          <a:p>
            <a:r>
              <a:rPr lang="en-US" sz="1800" dirty="0"/>
              <a:t>Projects given as I completed them</a:t>
            </a:r>
          </a:p>
          <a:p>
            <a:pPr lvl="1"/>
            <a:r>
              <a:rPr lang="en-US" sz="1400" dirty="0"/>
              <a:t>More hands on projects and project managing</a:t>
            </a:r>
          </a:p>
          <a:p>
            <a:r>
              <a:rPr lang="en-US" sz="1800" dirty="0"/>
              <a:t>Separate buildings for some departments</a:t>
            </a:r>
          </a:p>
          <a:p>
            <a:r>
              <a:rPr lang="en-US" sz="1800" dirty="0"/>
              <a:t>Higher wage, but no sick time or vacation time 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4645025" y="1447800"/>
            <a:ext cx="4041775" cy="639762"/>
          </a:xfrm>
        </p:spPr>
        <p:txBody>
          <a:bodyPr/>
          <a:lstStyle/>
          <a:p>
            <a:r>
              <a:rPr lang="en-US" b="1" dirty="0"/>
              <a:t>Medline Renewal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645025" y="2057400"/>
            <a:ext cx="4041775" cy="3951288"/>
          </a:xfrm>
        </p:spPr>
        <p:txBody>
          <a:bodyPr/>
          <a:lstStyle/>
          <a:p>
            <a:r>
              <a:rPr lang="en-US" sz="1800" dirty="0"/>
              <a:t>Reprocessing medical devices</a:t>
            </a:r>
          </a:p>
          <a:p>
            <a:r>
              <a:rPr lang="en-US" sz="1800" dirty="0"/>
              <a:t>Redmond, OR</a:t>
            </a:r>
          </a:p>
          <a:p>
            <a:r>
              <a:rPr lang="en-US" sz="1800" dirty="0"/>
              <a:t>List of projects from the start</a:t>
            </a:r>
          </a:p>
          <a:p>
            <a:pPr lvl="1"/>
            <a:r>
              <a:rPr lang="en-US" sz="1400" dirty="0"/>
              <a:t>More design work</a:t>
            </a:r>
          </a:p>
          <a:p>
            <a:pPr lvl="1"/>
            <a:r>
              <a:rPr lang="en-US" sz="1400" dirty="0"/>
              <a:t>Projects involved a lot of collaborating</a:t>
            </a:r>
          </a:p>
          <a:p>
            <a:r>
              <a:rPr lang="en-US" sz="1800" dirty="0"/>
              <a:t>Everyone</a:t>
            </a:r>
            <a:r>
              <a:rPr lang="en-US" sz="2200" dirty="0"/>
              <a:t> </a:t>
            </a:r>
            <a:r>
              <a:rPr lang="en-US" sz="1800" dirty="0"/>
              <a:t>is under one roof</a:t>
            </a:r>
          </a:p>
          <a:p>
            <a:r>
              <a:rPr lang="en-US" sz="1800" dirty="0"/>
              <a:t>Lower wage than </a:t>
            </a:r>
            <a:r>
              <a:rPr lang="en-US" sz="1800" dirty="0" err="1"/>
              <a:t>ConMet</a:t>
            </a:r>
            <a:r>
              <a:rPr lang="en-US" sz="1800" dirty="0"/>
              <a:t>, but more benefits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5334000"/>
            <a:ext cx="2438400" cy="1457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 descr="Image result for conme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1545006"/>
            <a:ext cx="844965" cy="45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81000" y="1117684"/>
            <a:ext cx="4953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Jessica </a:t>
            </a:r>
            <a:r>
              <a:rPr lang="en-US" sz="1050" b="1" dirty="0" err="1">
                <a:solidFill>
                  <a:schemeClr val="bg2">
                    <a:lumMod val="75000"/>
                  </a:schemeClr>
                </a:solidFill>
              </a:rPr>
              <a:t>dela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Cruz | Mechanical Engineering | 2</a:t>
            </a:r>
            <a:r>
              <a:rPr lang="en-US" sz="1050" b="1" baseline="30000" dirty="0">
                <a:solidFill>
                  <a:schemeClr val="bg2">
                    <a:lumMod val="75000"/>
                  </a:schemeClr>
                </a:solidFill>
              </a:rPr>
              <a:t>nd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Internship</a:t>
            </a:r>
          </a:p>
        </p:txBody>
      </p:sp>
    </p:spTree>
    <p:extLst>
      <p:ext uri="{BB962C8B-B14F-4D97-AF65-F5344CB8AC3E}">
        <p14:creationId xmlns:p14="http://schemas.microsoft.com/office/powerpoint/2010/main" val="2992168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22313" y="3352800"/>
            <a:ext cx="7772400" cy="2416175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446087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B6213199-B4AD-4E03-B623-E2850B12175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81000" y="1117684"/>
            <a:ext cx="4953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Jessica </a:t>
            </a:r>
            <a:r>
              <a:rPr lang="en-US" sz="1050" b="1" dirty="0" err="1">
                <a:solidFill>
                  <a:schemeClr val="bg2">
                    <a:lumMod val="75000"/>
                  </a:schemeClr>
                </a:solidFill>
              </a:rPr>
              <a:t>dela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Cruz | Mechanical Engineering | 2</a:t>
            </a:r>
            <a:r>
              <a:rPr lang="en-US" sz="1050" b="1" baseline="30000" dirty="0">
                <a:solidFill>
                  <a:schemeClr val="bg2">
                    <a:lumMod val="75000"/>
                  </a:schemeClr>
                </a:solidFill>
              </a:rPr>
              <a:t>nd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Internship</a:t>
            </a:r>
          </a:p>
        </p:txBody>
      </p:sp>
    </p:spTree>
    <p:extLst>
      <p:ext uri="{BB962C8B-B14F-4D97-AF65-F5344CB8AC3E}">
        <p14:creationId xmlns:p14="http://schemas.microsoft.com/office/powerpoint/2010/main" val="1876722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Founded in 1997 under the name Surgical Instruments Servicing &amp; Solutions (SISS) in Sisters, OR</a:t>
            </a:r>
          </a:p>
          <a:p>
            <a:r>
              <a:rPr lang="en-US" dirty="0"/>
              <a:t>Rebranded as </a:t>
            </a:r>
            <a:r>
              <a:rPr lang="en-US" dirty="0" err="1"/>
              <a:t>Medisiss</a:t>
            </a:r>
            <a:r>
              <a:rPr lang="en-US" dirty="0"/>
              <a:t> and moved to Redmond, OR in 2003</a:t>
            </a:r>
          </a:p>
          <a:p>
            <a:r>
              <a:rPr lang="en-US" dirty="0"/>
              <a:t>In 2012, the company was purchased by Medline Industries</a:t>
            </a:r>
          </a:p>
          <a:p>
            <a:r>
              <a:rPr lang="en-US" dirty="0"/>
              <a:t>Rebranded as Medline ReNewal in 2013</a:t>
            </a:r>
          </a:p>
          <a:p>
            <a:r>
              <a:rPr lang="en-US" dirty="0"/>
              <a:t>Still in Redmond, Medline moved from 6 separate buildings to one consolidated building they had built</a:t>
            </a:r>
          </a:p>
          <a:p>
            <a:r>
              <a:rPr lang="en-US" dirty="0"/>
              <a:t>Medline is debt free!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1000" y="1117684"/>
            <a:ext cx="4953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Jessica </a:t>
            </a:r>
            <a:r>
              <a:rPr lang="en-US" sz="1050" b="1" dirty="0" err="1">
                <a:solidFill>
                  <a:schemeClr val="bg2">
                    <a:lumMod val="75000"/>
                  </a:schemeClr>
                </a:solidFill>
              </a:rPr>
              <a:t>dela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Cruz | Mechanical Engineering | 2</a:t>
            </a:r>
            <a:r>
              <a:rPr lang="en-US" sz="1050" b="1" baseline="30000" dirty="0">
                <a:solidFill>
                  <a:schemeClr val="bg2">
                    <a:lumMod val="75000"/>
                  </a:schemeClr>
                </a:solidFill>
              </a:rPr>
              <a:t>nd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Internship</a:t>
            </a:r>
          </a:p>
        </p:txBody>
      </p:sp>
    </p:spTree>
    <p:extLst>
      <p:ext uri="{BB962C8B-B14F-4D97-AF65-F5344CB8AC3E}">
        <p14:creationId xmlns:p14="http://schemas.microsoft.com/office/powerpoint/2010/main" val="2450763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structure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8313232"/>
              </p:ext>
            </p:extLst>
          </p:nvPr>
        </p:nvGraphicFramePr>
        <p:xfrm>
          <a:off x="368300" y="1612900"/>
          <a:ext cx="84709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1000" y="1117684"/>
            <a:ext cx="4953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Jessica </a:t>
            </a:r>
            <a:r>
              <a:rPr lang="en-US" sz="1050" b="1" dirty="0" err="1">
                <a:solidFill>
                  <a:schemeClr val="bg2">
                    <a:lumMod val="75000"/>
                  </a:schemeClr>
                </a:solidFill>
              </a:rPr>
              <a:t>dela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Cruz | Mechanical Engineering | 2</a:t>
            </a:r>
            <a:r>
              <a:rPr lang="en-US" sz="1050" b="1" baseline="30000" dirty="0">
                <a:solidFill>
                  <a:schemeClr val="bg2">
                    <a:lumMod val="75000"/>
                  </a:schemeClr>
                </a:solidFill>
              </a:rPr>
              <a:t>nd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Internship</a:t>
            </a:r>
          </a:p>
        </p:txBody>
      </p:sp>
    </p:spTree>
    <p:extLst>
      <p:ext uri="{BB962C8B-B14F-4D97-AF65-F5344CB8AC3E}">
        <p14:creationId xmlns:p14="http://schemas.microsoft.com/office/powerpoint/2010/main" val="2438244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information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Benefits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$20/</a:t>
            </a:r>
            <a:r>
              <a:rPr lang="en-US" dirty="0" err="1"/>
              <a:t>hr</a:t>
            </a:r>
            <a:endParaRPr lang="en-US" dirty="0"/>
          </a:p>
          <a:p>
            <a:r>
              <a:rPr lang="en-US" dirty="0"/>
              <a:t>Paid holidays</a:t>
            </a:r>
          </a:p>
          <a:p>
            <a:pPr lvl="1"/>
            <a:r>
              <a:rPr lang="en-US" dirty="0"/>
              <a:t>Two float holidays available</a:t>
            </a:r>
          </a:p>
          <a:p>
            <a:r>
              <a:rPr lang="en-US" dirty="0"/>
              <a:t>1 hour of sick leave for every 30 hours of work</a:t>
            </a:r>
          </a:p>
          <a:p>
            <a:r>
              <a:rPr lang="en-US" dirty="0"/>
              <a:t>All benefits regular hires receive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1" dirty="0"/>
              <a:t>Schedule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Able to choose start date</a:t>
            </a:r>
          </a:p>
          <a:p>
            <a:r>
              <a:rPr lang="en-US" dirty="0"/>
              <a:t>40 </a:t>
            </a:r>
            <a:r>
              <a:rPr lang="en-US" dirty="0" err="1"/>
              <a:t>hrs</a:t>
            </a:r>
            <a:r>
              <a:rPr lang="en-US" dirty="0"/>
              <a:t>/</a:t>
            </a:r>
            <a:r>
              <a:rPr lang="en-US" dirty="0" err="1"/>
              <a:t>wk</a:t>
            </a:r>
            <a:endParaRPr lang="en-US" dirty="0"/>
          </a:p>
          <a:p>
            <a:r>
              <a:rPr lang="en-US" dirty="0"/>
              <a:t>8:00 am – 4:30 pm, MTWRF</a:t>
            </a:r>
          </a:p>
          <a:p>
            <a:pPr lvl="1"/>
            <a:r>
              <a:rPr lang="en-US" dirty="0"/>
              <a:t>Flexible hours if needed</a:t>
            </a:r>
          </a:p>
          <a:p>
            <a:r>
              <a:rPr lang="en-US" dirty="0"/>
              <a:t>30 minutes to 1 hour lunch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000" y="1117684"/>
            <a:ext cx="4953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Jessica </a:t>
            </a:r>
            <a:r>
              <a:rPr lang="en-US" sz="1050" b="1" dirty="0" err="1">
                <a:solidFill>
                  <a:schemeClr val="bg2">
                    <a:lumMod val="75000"/>
                  </a:schemeClr>
                </a:solidFill>
              </a:rPr>
              <a:t>dela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Cruz | Mechanical Engineering | 2</a:t>
            </a:r>
            <a:r>
              <a:rPr lang="en-US" sz="1050" b="1" baseline="30000" dirty="0">
                <a:solidFill>
                  <a:schemeClr val="bg2">
                    <a:lumMod val="75000"/>
                  </a:schemeClr>
                </a:solidFill>
              </a:rPr>
              <a:t>nd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Internship</a:t>
            </a:r>
          </a:p>
        </p:txBody>
      </p:sp>
    </p:spTree>
    <p:extLst>
      <p:ext uri="{BB962C8B-B14F-4D97-AF65-F5344CB8AC3E}">
        <p14:creationId xmlns:p14="http://schemas.microsoft.com/office/powerpoint/2010/main" val="2824436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department and department interaction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Worked in the product development (PD) department</a:t>
            </a:r>
          </a:p>
          <a:p>
            <a:pPr lvl="1"/>
            <a:r>
              <a:rPr lang="en-US" dirty="0"/>
              <a:t>Designed fixtures and tooling for other engineers’ projects</a:t>
            </a:r>
          </a:p>
          <a:p>
            <a:pPr lvl="1"/>
            <a:r>
              <a:rPr lang="en-US" dirty="0"/>
              <a:t>Championed an equipment redesign</a:t>
            </a:r>
          </a:p>
          <a:p>
            <a:pPr lvl="1"/>
            <a:r>
              <a:rPr lang="en-US" dirty="0"/>
              <a:t>Helped maintain existing equipment</a:t>
            </a:r>
          </a:p>
          <a:p>
            <a:r>
              <a:rPr lang="en-US" dirty="0"/>
              <a:t>Interacted with a few other departments</a:t>
            </a:r>
          </a:p>
          <a:p>
            <a:pPr lvl="1"/>
            <a:r>
              <a:rPr lang="en-US" dirty="0"/>
              <a:t>Manufacturing engineering</a:t>
            </a:r>
          </a:p>
          <a:p>
            <a:pPr lvl="1"/>
            <a:r>
              <a:rPr lang="en-US" dirty="0"/>
              <a:t>Decontamination</a:t>
            </a:r>
          </a:p>
          <a:p>
            <a:pPr lvl="1"/>
            <a:r>
              <a:rPr lang="en-US" dirty="0"/>
              <a:t>Refurbishing</a:t>
            </a:r>
          </a:p>
          <a:p>
            <a:pPr lvl="1"/>
            <a:r>
              <a:rPr lang="en-US" dirty="0"/>
              <a:t>Primary Wash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1000" y="1117684"/>
            <a:ext cx="4953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Jessica </a:t>
            </a:r>
            <a:r>
              <a:rPr lang="en-US" sz="1050" b="1" dirty="0" err="1">
                <a:solidFill>
                  <a:schemeClr val="bg2">
                    <a:lumMod val="75000"/>
                  </a:schemeClr>
                </a:solidFill>
              </a:rPr>
              <a:t>dela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Cruz | Mechanical Engineering | 2</a:t>
            </a:r>
            <a:r>
              <a:rPr lang="en-US" sz="1050" b="1" baseline="30000" dirty="0">
                <a:solidFill>
                  <a:schemeClr val="bg2">
                    <a:lumMod val="75000"/>
                  </a:schemeClr>
                </a:solidFill>
              </a:rPr>
              <a:t>nd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Internship</a:t>
            </a:r>
          </a:p>
        </p:txBody>
      </p:sp>
    </p:spTree>
    <p:extLst>
      <p:ext uri="{BB962C8B-B14F-4D97-AF65-F5344CB8AC3E}">
        <p14:creationId xmlns:p14="http://schemas.microsoft.com/office/powerpoint/2010/main" val="796068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Projects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1000" y="1117684"/>
            <a:ext cx="4953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Jessica </a:t>
            </a:r>
            <a:r>
              <a:rPr lang="en-US" sz="1050" b="1" dirty="0" err="1">
                <a:solidFill>
                  <a:schemeClr val="bg2">
                    <a:lumMod val="75000"/>
                  </a:schemeClr>
                </a:solidFill>
              </a:rPr>
              <a:t>dela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Cruz | Mechanical Engineering | 2</a:t>
            </a:r>
            <a:r>
              <a:rPr lang="en-US" sz="1050" b="1" baseline="30000" dirty="0">
                <a:solidFill>
                  <a:schemeClr val="bg2">
                    <a:lumMod val="75000"/>
                  </a:schemeClr>
                </a:solidFill>
              </a:rPr>
              <a:t>nd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</a:rPr>
              <a:t> Internship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81000" y="1600200"/>
            <a:ext cx="84709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har char="•"/>
              <a:defRPr>
                <a:solidFill>
                  <a:srgbClr val="404040"/>
                </a:solidFill>
                <a:latin typeface="Myriad Pro"/>
                <a:ea typeface="ＭＳ Ｐゴシック" charset="-128"/>
                <a:cs typeface="Myriad Pro"/>
              </a:defRPr>
            </a:lvl1pPr>
            <a:lvl2pPr marL="742950" indent="-285750" algn="l" rtl="0" eaLnBrk="0" fontAlgn="base" hangingPunct="0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har char="–"/>
              <a:defRPr sz="1600">
                <a:solidFill>
                  <a:srgbClr val="404040"/>
                </a:solidFill>
                <a:latin typeface="Myriad Pro"/>
                <a:ea typeface="ＭＳ Ｐゴシック" charset="-128"/>
                <a:cs typeface="Myriad Pro"/>
              </a:defRPr>
            </a:lvl2pPr>
            <a:lvl3pPr marL="1143000" indent="-228600" algn="l" rtl="0" eaLnBrk="0" fontAlgn="base" hangingPunct="0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har char="•"/>
              <a:defRPr sz="1400">
                <a:solidFill>
                  <a:srgbClr val="404040"/>
                </a:solidFill>
                <a:latin typeface="Myriad Pro"/>
                <a:ea typeface="ＭＳ Ｐゴシック" charset="-128"/>
                <a:cs typeface="Myriad Pro"/>
              </a:defRPr>
            </a:lvl3pPr>
            <a:lvl4pPr marL="1600200" indent="-228600" algn="l" rtl="0" eaLnBrk="0" fontAlgn="base" hangingPunct="0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har char="–"/>
              <a:defRPr sz="1200">
                <a:solidFill>
                  <a:srgbClr val="404040"/>
                </a:solidFill>
                <a:latin typeface="Myriad Pro"/>
                <a:ea typeface="ＭＳ Ｐゴシック" charset="-128"/>
                <a:cs typeface="Myriad Pro"/>
              </a:defRPr>
            </a:lvl4pPr>
            <a:lvl5pPr marL="2057400" indent="-228600" algn="l" rtl="0" eaLnBrk="0" fontAlgn="base" hangingPunct="0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har char="»"/>
              <a:defRPr sz="1000">
                <a:solidFill>
                  <a:srgbClr val="404040"/>
                </a:solidFill>
                <a:latin typeface="Myriad Pro"/>
                <a:ea typeface="ＭＳ Ｐゴシック" charset="-128"/>
                <a:cs typeface="Myriad Pro"/>
              </a:defRPr>
            </a:lvl5pPr>
            <a:lvl6pPr marL="2514600" indent="-228600" algn="l" rtl="0" fontAlgn="base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har char="»"/>
              <a:defRPr sz="1000">
                <a:solidFill>
                  <a:schemeClr val="tx2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har char="»"/>
              <a:defRPr sz="1000">
                <a:solidFill>
                  <a:schemeClr val="tx2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har char="»"/>
              <a:defRPr sz="1000">
                <a:solidFill>
                  <a:schemeClr val="tx2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har char="»"/>
              <a:defRPr sz="1000">
                <a:solidFill>
                  <a:schemeClr val="tx2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kern="0" dirty="0"/>
              <a:t>Support IQ/OQ on Equipment</a:t>
            </a:r>
          </a:p>
          <a:p>
            <a:r>
              <a:rPr lang="en-US" kern="0" dirty="0" err="1"/>
              <a:t>CLiDe</a:t>
            </a:r>
            <a:r>
              <a:rPr lang="en-US" kern="0" dirty="0"/>
              <a:t> System revisions</a:t>
            </a:r>
          </a:p>
          <a:p>
            <a:r>
              <a:rPr lang="en-US" kern="0" dirty="0" err="1"/>
              <a:t>MakerBot</a:t>
            </a:r>
            <a:r>
              <a:rPr lang="en-US" kern="0" dirty="0"/>
              <a:t> troubleshooting</a:t>
            </a:r>
          </a:p>
          <a:p>
            <a:r>
              <a:rPr lang="en-US" kern="0" dirty="0"/>
              <a:t>Sink-pipe splash guard</a:t>
            </a:r>
          </a:p>
          <a:p>
            <a:r>
              <a:rPr lang="en-US" b="1" kern="0" dirty="0"/>
              <a:t>Open jaw fixture design</a:t>
            </a:r>
          </a:p>
          <a:p>
            <a:r>
              <a:rPr lang="en-US" kern="0" dirty="0"/>
              <a:t>3D print test display board</a:t>
            </a:r>
          </a:p>
          <a:p>
            <a:r>
              <a:rPr lang="en-US" kern="0" dirty="0" err="1"/>
              <a:t>Motic</a:t>
            </a:r>
            <a:r>
              <a:rPr lang="en-US" kern="0" dirty="0"/>
              <a:t> camera calibration</a:t>
            </a:r>
          </a:p>
          <a:p>
            <a:r>
              <a:rPr lang="en-US" b="1" kern="0" dirty="0" err="1"/>
              <a:t>Geddis</a:t>
            </a:r>
            <a:r>
              <a:rPr lang="en-US" b="1" kern="0" dirty="0"/>
              <a:t> redesign</a:t>
            </a:r>
          </a:p>
          <a:p>
            <a:r>
              <a:rPr lang="en-US" kern="0" dirty="0"/>
              <a:t>Suction chamber redesign</a:t>
            </a:r>
          </a:p>
          <a:p>
            <a:r>
              <a:rPr lang="en-US" kern="0" dirty="0"/>
              <a:t>Crest basket design</a:t>
            </a:r>
          </a:p>
          <a:p>
            <a:r>
              <a:rPr lang="en-US" kern="0" dirty="0"/>
              <a:t>Ultrasonic study</a:t>
            </a:r>
          </a:p>
          <a:p>
            <a:r>
              <a:rPr lang="en-US" kern="0" dirty="0" err="1"/>
              <a:t>Comparitive</a:t>
            </a:r>
            <a:r>
              <a:rPr lang="en-US" kern="0" dirty="0"/>
              <a:t> pump flow study</a:t>
            </a:r>
          </a:p>
          <a:p>
            <a:r>
              <a:rPr lang="en-US" kern="0" dirty="0"/>
              <a:t>Medical device model</a:t>
            </a:r>
          </a:p>
          <a:p>
            <a:r>
              <a:rPr lang="en-US" kern="0" dirty="0"/>
              <a:t>Tissue pad design</a:t>
            </a:r>
          </a:p>
          <a:p>
            <a:r>
              <a:rPr lang="en-US" kern="0" dirty="0"/>
              <a:t>Beam-O counter</a:t>
            </a:r>
          </a:p>
          <a:p>
            <a:r>
              <a:rPr lang="en-US" b="1" kern="0" dirty="0"/>
              <a:t>Mezzanine lift</a:t>
            </a:r>
          </a:p>
          <a:p>
            <a:r>
              <a:rPr lang="en-US" kern="0" dirty="0" err="1"/>
              <a:t>MakerBot</a:t>
            </a:r>
            <a:r>
              <a:rPr lang="en-US" kern="0" dirty="0"/>
              <a:t> filament stand</a:t>
            </a:r>
          </a:p>
          <a:p>
            <a:r>
              <a:rPr lang="en-US" kern="0" dirty="0"/>
              <a:t>Black box fixture redesign</a:t>
            </a:r>
          </a:p>
          <a:p>
            <a:r>
              <a:rPr lang="en-US" kern="0" dirty="0"/>
              <a:t>Time temperature plate redesign</a:t>
            </a:r>
          </a:p>
          <a:p>
            <a:r>
              <a:rPr lang="en-US" kern="0" dirty="0" err="1"/>
              <a:t>Decon</a:t>
            </a:r>
            <a:r>
              <a:rPr lang="en-US" kern="0" dirty="0"/>
              <a:t> department line numbering</a:t>
            </a:r>
          </a:p>
        </p:txBody>
      </p:sp>
    </p:spTree>
    <p:extLst>
      <p:ext uri="{BB962C8B-B14F-4D97-AF65-F5344CB8AC3E}">
        <p14:creationId xmlns:p14="http://schemas.microsoft.com/office/powerpoint/2010/main" val="1925582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jaw fixture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300" y="1612900"/>
            <a:ext cx="8470900" cy="4648200"/>
          </a:xfrm>
        </p:spPr>
        <p:txBody>
          <a:bodyPr/>
          <a:lstStyle/>
          <a:p>
            <a:r>
              <a:rPr lang="en-US" dirty="0"/>
              <a:t>Design a fixture that will keep a device’s jaw open</a:t>
            </a:r>
          </a:p>
          <a:p>
            <a:r>
              <a:rPr lang="en-US" dirty="0"/>
              <a:t>Went through multiple iterations</a:t>
            </a:r>
          </a:p>
          <a:p>
            <a:pPr lvl="1"/>
            <a:r>
              <a:rPr lang="en-US" dirty="0"/>
              <a:t>3D printed the different iterations</a:t>
            </a:r>
          </a:p>
          <a:p>
            <a:r>
              <a:rPr lang="en-US" dirty="0"/>
              <a:t>Got finalized fixture machined with David at Mountain EDM</a:t>
            </a:r>
          </a:p>
          <a:p>
            <a:r>
              <a:rPr lang="en-US" dirty="0"/>
              <a:t>Main takeaway: Design something with your customer and machinist in mind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1026" name="Picture 2" descr="\\redfs1\ReNewal\Manufacturing Engineering\MECOP\2017\Jessica Dela Cruz\zComplete\CTC FIXTURE\Photos\Molar Tra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7" r="25913"/>
          <a:stretch/>
        </p:blipFill>
        <p:spPr bwMode="auto">
          <a:xfrm>
            <a:off x="3352800" y="4419600"/>
            <a:ext cx="1284271" cy="1828800"/>
          </a:xfrm>
          <a:prstGeom prst="rect">
            <a:avLst/>
          </a:prstGeom>
          <a:noFill/>
          <a:ln w="31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\\redfs1\ReNewal\Manufacturing Engineering\MECOP\2017\Jessica Dela Cruz\zComplete\CTC FIXTURE\Photos\Pizza Topper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93" r="30254"/>
          <a:stretch/>
        </p:blipFill>
        <p:spPr bwMode="auto">
          <a:xfrm>
            <a:off x="6400800" y="4419600"/>
            <a:ext cx="1075384" cy="1828800"/>
          </a:xfrm>
          <a:prstGeom prst="rect">
            <a:avLst/>
          </a:prstGeom>
          <a:noFill/>
          <a:ln w="31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\\redfs1\ReNewal\Manufacturing Engineering\MECOP\2017\Jessica Dela Cruz\zComplete\CTC FIXTURE\Photos\T Handle assembly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6" t="21957" r="54871" b="29167"/>
          <a:stretch/>
        </p:blipFill>
        <p:spPr bwMode="auto">
          <a:xfrm rot="16200000">
            <a:off x="64742" y="4735859"/>
            <a:ext cx="1828800" cy="1196283"/>
          </a:xfrm>
          <a:prstGeom prst="rect">
            <a:avLst/>
          </a:prstGeom>
          <a:noFill/>
          <a:ln w="31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\\redfs1\ReNewal\Manufacturing Engineering\MECOP\2017\Jessica Dela Cruz\zComplete\CTC FIXTURE\Photos\CTC Table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38" r="30910" b="5664"/>
          <a:stretch/>
        </p:blipFill>
        <p:spPr bwMode="auto">
          <a:xfrm>
            <a:off x="4876800" y="4419600"/>
            <a:ext cx="1285150" cy="1828800"/>
          </a:xfrm>
          <a:prstGeom prst="rect">
            <a:avLst/>
          </a:prstGeom>
          <a:noFill/>
          <a:ln w="31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\\redfs1\ReNewal\Manufacturing Engineering\MECOP\2017\Jessica Dela Cruz\zComplete\CTC FIXTURE\Photos\Molar Trap assembly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3" t="14339" r="56772" b="34570"/>
          <a:stretch/>
        </p:blipFill>
        <p:spPr bwMode="auto">
          <a:xfrm rot="16200000">
            <a:off x="1576227" y="4748374"/>
            <a:ext cx="1828800" cy="1171252"/>
          </a:xfrm>
          <a:prstGeom prst="rect">
            <a:avLst/>
          </a:prstGeom>
          <a:noFill/>
          <a:ln w="31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3" b="2243"/>
          <a:stretch/>
        </p:blipFill>
        <p:spPr bwMode="auto">
          <a:xfrm>
            <a:off x="7680934" y="4419600"/>
            <a:ext cx="1158266" cy="1828800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6134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Mezzanine Lift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8890" y="1612900"/>
            <a:ext cx="6030310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Problem</a:t>
            </a:r>
          </a:p>
          <a:p>
            <a:r>
              <a:rPr lang="en-US" dirty="0"/>
              <a:t>Moving bins into the mezzanine required excessive movement and man power.</a:t>
            </a:r>
          </a:p>
          <a:p>
            <a:pPr marL="0" indent="0">
              <a:buNone/>
            </a:pPr>
            <a:r>
              <a:rPr lang="en-US" b="1" dirty="0"/>
              <a:t>Objectives</a:t>
            </a:r>
          </a:p>
          <a:p>
            <a:r>
              <a:rPr lang="en-US" dirty="0"/>
              <a:t>Develop a materials lift that can bring up multiple bins (~50 lbs. each) at a time.</a:t>
            </a:r>
          </a:p>
          <a:p>
            <a:pPr marL="0" indent="0">
              <a:buNone/>
            </a:pPr>
            <a:r>
              <a:rPr lang="en-US" b="1" dirty="0"/>
              <a:t>Results</a:t>
            </a:r>
          </a:p>
          <a:p>
            <a:r>
              <a:rPr lang="en-US" dirty="0"/>
              <a:t>Designing and developing our own lift wasn’t cost effective and required building permits.</a:t>
            </a:r>
          </a:p>
          <a:p>
            <a:r>
              <a:rPr lang="en-US" dirty="0"/>
              <a:t>Found an off the shelf option, a </a:t>
            </a:r>
            <a:r>
              <a:rPr lang="en-US" dirty="0" err="1"/>
              <a:t>Versalift</a:t>
            </a:r>
            <a:r>
              <a:rPr lang="en-US" dirty="0"/>
              <a:t>, that suits our needs, is cost effective, and doesn’t require building permits.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6" name="NEW LIFT ASSEMBLY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4138" r="29310"/>
          <a:stretch/>
        </p:blipFill>
        <p:spPr>
          <a:xfrm>
            <a:off x="381000" y="1600200"/>
            <a:ext cx="2427890" cy="407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9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Geddis</a:t>
            </a:r>
            <a:r>
              <a:rPr lang="en-US" dirty="0"/>
              <a:t> Redesign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301" y="1612900"/>
            <a:ext cx="4279899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Problems </a:t>
            </a:r>
          </a:p>
          <a:p>
            <a:r>
              <a:rPr lang="en-US" dirty="0"/>
              <a:t>The current </a:t>
            </a:r>
            <a:r>
              <a:rPr lang="en-US" dirty="0" err="1"/>
              <a:t>Geddis</a:t>
            </a:r>
            <a:r>
              <a:rPr lang="en-US" dirty="0"/>
              <a:t> machines weren’t keeping up with production.</a:t>
            </a:r>
          </a:p>
          <a:p>
            <a:r>
              <a:rPr lang="en-US" dirty="0"/>
              <a:t>The design of the </a:t>
            </a:r>
            <a:r>
              <a:rPr lang="en-US" dirty="0" err="1"/>
              <a:t>Geddis</a:t>
            </a:r>
            <a:r>
              <a:rPr lang="en-US" dirty="0"/>
              <a:t> makes maintenance difficult.</a:t>
            </a:r>
          </a:p>
          <a:p>
            <a:pPr marL="0" indent="0">
              <a:buNone/>
            </a:pPr>
            <a:r>
              <a:rPr lang="en-US" b="1" dirty="0"/>
              <a:t>Objectives</a:t>
            </a:r>
          </a:p>
          <a:p>
            <a:r>
              <a:rPr lang="en-US" dirty="0"/>
              <a:t>Design an enclosure to accommodate 12-18 pumps to be used with a 20 gal. Crest.</a:t>
            </a:r>
          </a:p>
          <a:p>
            <a:r>
              <a:rPr lang="en-US" dirty="0"/>
              <a:t>Design for easy maintenance.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7A4FADD1-2417-4320-81FD-137B05BF94F9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1026" name="Picture 2" descr="\\redfs1\ReNewal\Manufacturing Engineering\MECOP\2017\Jessica Dela Cruz\GEDDIS - PD054\Media\IMG_8400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00" t="14559" r="15600" b="22352"/>
          <a:stretch/>
        </p:blipFill>
        <p:spPr bwMode="auto">
          <a:xfrm>
            <a:off x="4905449" y="1549977"/>
            <a:ext cx="1919449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\\redfs1\ReNewal\Manufacturing Engineering\MECOP\2017\Jessica Dela Cruz\GEDDIS - PD054\Media\IMG_8398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3" r="16421"/>
          <a:stretch/>
        </p:blipFill>
        <p:spPr bwMode="auto">
          <a:xfrm>
            <a:off x="6886649" y="1549977"/>
            <a:ext cx="1114351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590800"/>
            <a:ext cx="3271855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1665693"/>
      </p:ext>
    </p:extLst>
  </p:cSld>
  <p:clrMapOvr>
    <a:masterClrMapping/>
  </p:clrMapOvr>
</p:sld>
</file>

<file path=ppt/theme/theme1.xml><?xml version="1.0" encoding="utf-8"?>
<a:theme xmlns:a="http://schemas.openxmlformats.org/drawingml/2006/main" name="1_ms01_1">
  <a:themeElements>
    <a:clrScheme name="1_ms01_1 1">
      <a:dk1>
        <a:srgbClr val="1D528D"/>
      </a:dk1>
      <a:lt1>
        <a:srgbClr val="FFFFFF"/>
      </a:lt1>
      <a:dk2>
        <a:srgbClr val="000000"/>
      </a:dk2>
      <a:lt2>
        <a:srgbClr val="CACACA"/>
      </a:lt2>
      <a:accent1>
        <a:srgbClr val="0099CC"/>
      </a:accent1>
      <a:accent2>
        <a:srgbClr val="BFA907"/>
      </a:accent2>
      <a:accent3>
        <a:srgbClr val="FFFFFF"/>
      </a:accent3>
      <a:accent4>
        <a:srgbClr val="174578"/>
      </a:accent4>
      <a:accent5>
        <a:srgbClr val="AACAE2"/>
      </a:accent5>
      <a:accent6>
        <a:srgbClr val="AD9906"/>
      </a:accent6>
      <a:hlink>
        <a:srgbClr val="6E81E0"/>
      </a:hlink>
      <a:folHlink>
        <a:srgbClr val="009999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ms01_1 1">
        <a:dk1>
          <a:srgbClr val="1D528D"/>
        </a:dk1>
        <a:lt1>
          <a:srgbClr val="FFFFFF"/>
        </a:lt1>
        <a:dk2>
          <a:srgbClr val="000000"/>
        </a:dk2>
        <a:lt2>
          <a:srgbClr val="CACACA"/>
        </a:lt2>
        <a:accent1>
          <a:srgbClr val="0099CC"/>
        </a:accent1>
        <a:accent2>
          <a:srgbClr val="BFA907"/>
        </a:accent2>
        <a:accent3>
          <a:srgbClr val="FFFFFF"/>
        </a:accent3>
        <a:accent4>
          <a:srgbClr val="174578"/>
        </a:accent4>
        <a:accent5>
          <a:srgbClr val="AACAE2"/>
        </a:accent5>
        <a:accent6>
          <a:srgbClr val="AD9906"/>
        </a:accent6>
        <a:hlink>
          <a:srgbClr val="6E81E0"/>
        </a:hlink>
        <a:folHlink>
          <a:srgbClr val="0099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s01_1 2">
        <a:dk1>
          <a:srgbClr val="4E40A4"/>
        </a:dk1>
        <a:lt1>
          <a:srgbClr val="FFFFFF"/>
        </a:lt1>
        <a:dk2>
          <a:srgbClr val="000000"/>
        </a:dk2>
        <a:lt2>
          <a:srgbClr val="CACACA"/>
        </a:lt2>
        <a:accent1>
          <a:srgbClr val="8B65E9"/>
        </a:accent1>
        <a:accent2>
          <a:srgbClr val="008080"/>
        </a:accent2>
        <a:accent3>
          <a:srgbClr val="FFFFFF"/>
        </a:accent3>
        <a:accent4>
          <a:srgbClr val="41358B"/>
        </a:accent4>
        <a:accent5>
          <a:srgbClr val="C4B8F2"/>
        </a:accent5>
        <a:accent6>
          <a:srgbClr val="007373"/>
        </a:accent6>
        <a:hlink>
          <a:srgbClr val="0066CC"/>
        </a:hlink>
        <a:folHlink>
          <a:srgbClr val="8AB15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s01_1 3">
        <a:dk1>
          <a:srgbClr val="666699"/>
        </a:dk1>
        <a:lt1>
          <a:srgbClr val="FFFFFF"/>
        </a:lt1>
        <a:dk2>
          <a:srgbClr val="000000"/>
        </a:dk2>
        <a:lt2>
          <a:srgbClr val="CACACA"/>
        </a:lt2>
        <a:accent1>
          <a:srgbClr val="72B88E"/>
        </a:accent1>
        <a:accent2>
          <a:srgbClr val="C78DD7"/>
        </a:accent2>
        <a:accent3>
          <a:srgbClr val="FFFFFF"/>
        </a:accent3>
        <a:accent4>
          <a:srgbClr val="565682"/>
        </a:accent4>
        <a:accent5>
          <a:srgbClr val="BCD8C6"/>
        </a:accent5>
        <a:accent6>
          <a:srgbClr val="B47FC3"/>
        </a:accent6>
        <a:hlink>
          <a:srgbClr val="3197BB"/>
        </a:hlink>
        <a:folHlink>
          <a:srgbClr val="878FA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ms01_1">
  <a:themeElements>
    <a:clrScheme name="1_ms01_1 1">
      <a:dk1>
        <a:srgbClr val="1D528D"/>
      </a:dk1>
      <a:lt1>
        <a:srgbClr val="FFFFFF"/>
      </a:lt1>
      <a:dk2>
        <a:srgbClr val="000000"/>
      </a:dk2>
      <a:lt2>
        <a:srgbClr val="CACACA"/>
      </a:lt2>
      <a:accent1>
        <a:srgbClr val="0099CC"/>
      </a:accent1>
      <a:accent2>
        <a:srgbClr val="BFA907"/>
      </a:accent2>
      <a:accent3>
        <a:srgbClr val="FFFFFF"/>
      </a:accent3>
      <a:accent4>
        <a:srgbClr val="174578"/>
      </a:accent4>
      <a:accent5>
        <a:srgbClr val="AACAE2"/>
      </a:accent5>
      <a:accent6>
        <a:srgbClr val="AD9906"/>
      </a:accent6>
      <a:hlink>
        <a:srgbClr val="6E81E0"/>
      </a:hlink>
      <a:folHlink>
        <a:srgbClr val="009999"/>
      </a:folHlink>
    </a:clrScheme>
    <a:fontScheme name="1_ms01_1">
      <a:majorFont>
        <a:latin typeface="Frutiger 55 Roman"/>
        <a:ea typeface=""/>
        <a:cs typeface=""/>
      </a:majorFont>
      <a:minorFont>
        <a:latin typeface="Frutiger 55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ms01_1 1">
        <a:dk1>
          <a:srgbClr val="1D528D"/>
        </a:dk1>
        <a:lt1>
          <a:srgbClr val="FFFFFF"/>
        </a:lt1>
        <a:dk2>
          <a:srgbClr val="000000"/>
        </a:dk2>
        <a:lt2>
          <a:srgbClr val="CACACA"/>
        </a:lt2>
        <a:accent1>
          <a:srgbClr val="0099CC"/>
        </a:accent1>
        <a:accent2>
          <a:srgbClr val="BFA907"/>
        </a:accent2>
        <a:accent3>
          <a:srgbClr val="FFFFFF"/>
        </a:accent3>
        <a:accent4>
          <a:srgbClr val="174578"/>
        </a:accent4>
        <a:accent5>
          <a:srgbClr val="AACAE2"/>
        </a:accent5>
        <a:accent6>
          <a:srgbClr val="AD9906"/>
        </a:accent6>
        <a:hlink>
          <a:srgbClr val="6E81E0"/>
        </a:hlink>
        <a:folHlink>
          <a:srgbClr val="0099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s01_1 2">
        <a:dk1>
          <a:srgbClr val="4E40A4"/>
        </a:dk1>
        <a:lt1>
          <a:srgbClr val="FFFFFF"/>
        </a:lt1>
        <a:dk2>
          <a:srgbClr val="000000"/>
        </a:dk2>
        <a:lt2>
          <a:srgbClr val="CACACA"/>
        </a:lt2>
        <a:accent1>
          <a:srgbClr val="8B65E9"/>
        </a:accent1>
        <a:accent2>
          <a:srgbClr val="008080"/>
        </a:accent2>
        <a:accent3>
          <a:srgbClr val="FFFFFF"/>
        </a:accent3>
        <a:accent4>
          <a:srgbClr val="41358B"/>
        </a:accent4>
        <a:accent5>
          <a:srgbClr val="C4B8F2"/>
        </a:accent5>
        <a:accent6>
          <a:srgbClr val="007373"/>
        </a:accent6>
        <a:hlink>
          <a:srgbClr val="0066CC"/>
        </a:hlink>
        <a:folHlink>
          <a:srgbClr val="8AB15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s01_1 3">
        <a:dk1>
          <a:srgbClr val="666699"/>
        </a:dk1>
        <a:lt1>
          <a:srgbClr val="FFFFFF"/>
        </a:lt1>
        <a:dk2>
          <a:srgbClr val="000000"/>
        </a:dk2>
        <a:lt2>
          <a:srgbClr val="CACACA"/>
        </a:lt2>
        <a:accent1>
          <a:srgbClr val="72B88E"/>
        </a:accent1>
        <a:accent2>
          <a:srgbClr val="C78DD7"/>
        </a:accent2>
        <a:accent3>
          <a:srgbClr val="FFFFFF"/>
        </a:accent3>
        <a:accent4>
          <a:srgbClr val="565682"/>
        </a:accent4>
        <a:accent5>
          <a:srgbClr val="BCD8C6"/>
        </a:accent5>
        <a:accent6>
          <a:srgbClr val="B47FC3"/>
        </a:accent6>
        <a:hlink>
          <a:srgbClr val="3197BB"/>
        </a:hlink>
        <a:folHlink>
          <a:srgbClr val="878FA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X:Templates:Presentations:Designs:Macstyle</Template>
  <TotalTime>5439</TotalTime>
  <Words>868</Words>
  <Application>Microsoft Office PowerPoint</Application>
  <PresentationFormat>On-screen Show (4:3)</PresentationFormat>
  <Paragraphs>169</Paragraphs>
  <Slides>15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MS PGothic</vt:lpstr>
      <vt:lpstr>Arial</vt:lpstr>
      <vt:lpstr>Calibri</vt:lpstr>
      <vt:lpstr>Franklin Gothic Book</vt:lpstr>
      <vt:lpstr>Franklin Gothic Medium</vt:lpstr>
      <vt:lpstr>Frutiger 55 Roman</vt:lpstr>
      <vt:lpstr>Myriad Pro</vt:lpstr>
      <vt:lpstr>Wingdings</vt:lpstr>
      <vt:lpstr>1_ms01_1</vt:lpstr>
      <vt:lpstr>Custom Design</vt:lpstr>
      <vt:lpstr>1_Custom Design</vt:lpstr>
      <vt:lpstr>4_ms01_1</vt:lpstr>
      <vt:lpstr>PowerPoint Presentation</vt:lpstr>
      <vt:lpstr>History</vt:lpstr>
      <vt:lpstr>Reporting structure</vt:lpstr>
      <vt:lpstr>Work information</vt:lpstr>
      <vt:lpstr>My department and department interaction</vt:lpstr>
      <vt:lpstr>List of Projects</vt:lpstr>
      <vt:lpstr>Open jaw fixture</vt:lpstr>
      <vt:lpstr>Mezzanine Lift</vt:lpstr>
      <vt:lpstr>Geddis Redesign</vt:lpstr>
      <vt:lpstr>Added components to the project</vt:lpstr>
      <vt:lpstr>Added components to the project</vt:lpstr>
      <vt:lpstr>How I Benefited from Medline/ Takeaways</vt:lpstr>
      <vt:lpstr>Useful courses</vt:lpstr>
      <vt:lpstr>Internship comparisons</vt:lpstr>
      <vt:lpstr>QUESTIONS?</vt:lpstr>
    </vt:vector>
  </TitlesOfParts>
  <Company>Spider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Jason McKibbin</dc:creator>
  <cp:lastModifiedBy>Alex Patrick Houston</cp:lastModifiedBy>
  <cp:revision>467</cp:revision>
  <cp:lastPrinted>2006-03-07T15:13:56Z</cp:lastPrinted>
  <dcterms:created xsi:type="dcterms:W3CDTF">2011-05-05T14:34:42Z</dcterms:created>
  <dcterms:modified xsi:type="dcterms:W3CDTF">2017-10-24T22:39:17Z</dcterms:modified>
</cp:coreProperties>
</file>